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72" r:id="rId2"/>
    <p:sldId id="273" r:id="rId3"/>
    <p:sldId id="296" r:id="rId4"/>
    <p:sldId id="293" r:id="rId5"/>
    <p:sldId id="311" r:id="rId6"/>
    <p:sldId id="310" r:id="rId7"/>
    <p:sldId id="274" r:id="rId8"/>
    <p:sldId id="309" r:id="rId9"/>
    <p:sldId id="295" r:id="rId10"/>
    <p:sldId id="275" r:id="rId11"/>
    <p:sldId id="304" r:id="rId12"/>
    <p:sldId id="300" r:id="rId13"/>
    <p:sldId id="303" r:id="rId14"/>
    <p:sldId id="278" r:id="rId15"/>
    <p:sldId id="306" r:id="rId16"/>
    <p:sldId id="307" r:id="rId17"/>
    <p:sldId id="297" r:id="rId18"/>
    <p:sldId id="279" r:id="rId19"/>
    <p:sldId id="280"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9"/>
    <p:restoredTop sz="87816" autoAdjust="0"/>
  </p:normalViewPr>
  <p:slideViewPr>
    <p:cSldViewPr>
      <p:cViewPr varScale="1">
        <p:scale>
          <a:sx n="77" d="100"/>
          <a:sy n="77" d="100"/>
        </p:scale>
        <p:origin x="102" y="4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5D761D-9F45-4B6D-B004-1B6F087240F1}" type="datetimeFigureOut">
              <a:rPr lang="en-US" smtClean="0"/>
              <a:pPr/>
              <a:t>1/31/2018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150C8A-5C6C-4883-8FC7-0EACAFA86DC6}" type="slidenum">
              <a:rPr lang="en-US" smtClean="0"/>
              <a:pPr/>
              <a:t>‹#›</a:t>
            </a:fld>
            <a:endParaRPr lang="en-US"/>
          </a:p>
        </p:txBody>
      </p:sp>
    </p:spTree>
    <p:extLst>
      <p:ext uri="{BB962C8B-B14F-4D97-AF65-F5344CB8AC3E}">
        <p14:creationId xmlns:p14="http://schemas.microsoft.com/office/powerpoint/2010/main" val="3485287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2823872-62AE-4D1F-A653-B2A7B56B119A}" type="datetimeFigureOut">
              <a:rPr lang="en-US"/>
              <a:pPr>
                <a:defRPr/>
              </a:pPr>
              <a:t>1/31/2018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0D6BDD0-8276-445E-BE38-8C9370697066}" type="slidenum">
              <a:rPr lang="en-US"/>
              <a:pPr>
                <a:defRPr/>
              </a:pPr>
              <a:t>‹#›</a:t>
            </a:fld>
            <a:endParaRPr lang="en-US"/>
          </a:p>
        </p:txBody>
      </p:sp>
    </p:spTree>
    <p:extLst>
      <p:ext uri="{BB962C8B-B14F-4D97-AF65-F5344CB8AC3E}">
        <p14:creationId xmlns:p14="http://schemas.microsoft.com/office/powerpoint/2010/main" val="5231355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Welcome, glad you are here and</a:t>
            </a:r>
            <a:r>
              <a:rPr lang="en-US" baseline="0" dirty="0" smtClean="0"/>
              <a:t> wanting to be involved.</a:t>
            </a:r>
            <a:endParaRPr lang="en-US" dirty="0" smtClean="0"/>
          </a:p>
        </p:txBody>
      </p:sp>
    </p:spTree>
    <p:extLst>
      <p:ext uri="{BB962C8B-B14F-4D97-AF65-F5344CB8AC3E}">
        <p14:creationId xmlns:p14="http://schemas.microsoft.com/office/powerpoint/2010/main" val="422007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Talk about time commitment,</a:t>
            </a:r>
            <a:r>
              <a:rPr lang="en-US" baseline="0" dirty="0" smtClean="0"/>
              <a:t> role as senator, expectations</a:t>
            </a:r>
            <a:endParaRPr lang="en-US" dirty="0"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C76204-1B59-4015-85CA-AACEBD55199E}" type="slidenum">
              <a:rPr lang="en-US">
                <a:cs typeface="Arial" charset="0"/>
              </a:rPr>
              <a:pPr fontAlgn="base">
                <a:spcBef>
                  <a:spcPct val="0"/>
                </a:spcBef>
                <a:spcAft>
                  <a:spcPct val="0"/>
                </a:spcAft>
              </a:pPr>
              <a:t>10</a:t>
            </a:fld>
            <a:endParaRPr lang="en-US">
              <a:cs typeface="Arial" charset="0"/>
            </a:endParaRPr>
          </a:p>
        </p:txBody>
      </p:sp>
    </p:spTree>
    <p:extLst>
      <p:ext uri="{BB962C8B-B14F-4D97-AF65-F5344CB8AC3E}">
        <p14:creationId xmlns:p14="http://schemas.microsoft.com/office/powerpoint/2010/main" val="863110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Leadership</a:t>
            </a:r>
            <a:r>
              <a:rPr lang="en-US" baseline="0" dirty="0" smtClean="0"/>
              <a:t> opportunities in senate, talk about each role</a:t>
            </a:r>
            <a:endParaRPr lang="en-US" dirty="0"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1BC1F3-53CD-4F30-B2D3-40D6A68538DD}" type="slidenum">
              <a:rPr lang="en-US">
                <a:cs typeface="Arial" charset="0"/>
              </a:rPr>
              <a:pPr fontAlgn="base">
                <a:spcBef>
                  <a:spcPct val="0"/>
                </a:spcBef>
                <a:spcAft>
                  <a:spcPct val="0"/>
                </a:spcAft>
              </a:pPr>
              <a:t>11</a:t>
            </a:fld>
            <a:endParaRPr lang="en-US">
              <a:cs typeface="Arial" charset="0"/>
            </a:endParaRPr>
          </a:p>
        </p:txBody>
      </p:sp>
    </p:spTree>
    <p:extLst>
      <p:ext uri="{BB962C8B-B14F-4D97-AF65-F5344CB8AC3E}">
        <p14:creationId xmlns:p14="http://schemas.microsoft.com/office/powerpoint/2010/main" val="2432074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Discuss elections in general</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A8E82A-9C9D-4164-8009-83962FC6F6B5}" type="slidenum">
              <a:rPr lang="en-US">
                <a:cs typeface="Arial" charset="0"/>
              </a:rPr>
              <a:pPr fontAlgn="base">
                <a:spcBef>
                  <a:spcPct val="0"/>
                </a:spcBef>
                <a:spcAft>
                  <a:spcPct val="0"/>
                </a:spcAft>
              </a:pPr>
              <a:t>12</a:t>
            </a:fld>
            <a:endParaRPr lang="en-US">
              <a:cs typeface="Arial" charset="0"/>
            </a:endParaRPr>
          </a:p>
        </p:txBody>
      </p:sp>
    </p:spTree>
    <p:extLst>
      <p:ext uri="{BB962C8B-B14F-4D97-AF65-F5344CB8AC3E}">
        <p14:creationId xmlns:p14="http://schemas.microsoft.com/office/powerpoint/2010/main" val="1549022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229280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t>Work through elections packet, highlighted sections</a:t>
            </a:r>
            <a:endParaRPr lang="en-US" dirty="0" smtClean="0"/>
          </a:p>
        </p:txBody>
      </p:sp>
    </p:spTree>
    <p:extLst>
      <p:ext uri="{BB962C8B-B14F-4D97-AF65-F5344CB8AC3E}">
        <p14:creationId xmlns:p14="http://schemas.microsoft.com/office/powerpoint/2010/main" val="2652866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974081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584625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A8E82A-9C9D-4164-8009-83962FC6F6B5}" type="slidenum">
              <a:rPr lang="en-US">
                <a:cs typeface="Arial" charset="0"/>
              </a:rPr>
              <a:pPr fontAlgn="base">
                <a:spcBef>
                  <a:spcPct val="0"/>
                </a:spcBef>
                <a:spcAft>
                  <a:spcPct val="0"/>
                </a:spcAft>
              </a:pPr>
              <a:t>17</a:t>
            </a:fld>
            <a:endParaRPr lang="en-US">
              <a:cs typeface="Arial" charset="0"/>
            </a:endParaRPr>
          </a:p>
        </p:txBody>
      </p:sp>
    </p:spTree>
    <p:extLst>
      <p:ext uri="{BB962C8B-B14F-4D97-AF65-F5344CB8AC3E}">
        <p14:creationId xmlns:p14="http://schemas.microsoft.com/office/powerpoint/2010/main" val="3262296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a:t>
            </a:r>
            <a:r>
              <a:rPr lang="en-US" baseline="0" dirty="0" smtClean="0"/>
              <a:t> full schedule will be provided by the head of your respective houses.</a:t>
            </a:r>
            <a:endParaRPr lang="en-US" dirty="0"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072DF0-137A-45D5-A344-53BBBE883BA4}" type="slidenum">
              <a:rPr lang="en-US">
                <a:cs typeface="Arial" charset="0"/>
              </a:rPr>
              <a:pPr fontAlgn="base">
                <a:spcBef>
                  <a:spcPct val="0"/>
                </a:spcBef>
                <a:spcAft>
                  <a:spcPct val="0"/>
                </a:spcAft>
              </a:pPr>
              <a:t>18</a:t>
            </a:fld>
            <a:endParaRPr lang="en-US">
              <a:cs typeface="Arial" charset="0"/>
            </a:endParaRPr>
          </a:p>
        </p:txBody>
      </p:sp>
    </p:spTree>
    <p:extLst>
      <p:ext uri="{BB962C8B-B14F-4D97-AF65-F5344CB8AC3E}">
        <p14:creationId xmlns:p14="http://schemas.microsoft.com/office/powerpoint/2010/main" val="513993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833190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All: Introduction</a:t>
            </a:r>
            <a:r>
              <a:rPr lang="en-US" baseline="0" dirty="0" smtClean="0"/>
              <a:t> - Presenters</a:t>
            </a:r>
            <a:endParaRPr lang="en-US" dirty="0" smtClean="0"/>
          </a:p>
        </p:txBody>
      </p:sp>
    </p:spTree>
    <p:extLst>
      <p:ext uri="{BB962C8B-B14F-4D97-AF65-F5344CB8AC3E}">
        <p14:creationId xmlns:p14="http://schemas.microsoft.com/office/powerpoint/2010/main" val="2991992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t>What is ASG?  Mention our Vision – “To represent the common interests and voice of all students, the Associated Student Government provides an educational experience of shared governance in the University’s decision and policy making process.”</a:t>
            </a:r>
            <a:endParaRPr lang="en-US" dirty="0" smtClean="0"/>
          </a:p>
        </p:txBody>
      </p:sp>
    </p:spTree>
    <p:extLst>
      <p:ext uri="{BB962C8B-B14F-4D97-AF65-F5344CB8AC3E}">
        <p14:creationId xmlns:p14="http://schemas.microsoft.com/office/powerpoint/2010/main" val="2342358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Talk about the functionality of ASG’s purpose; programs – Readership, </a:t>
            </a:r>
            <a:r>
              <a:rPr lang="en-US" dirty="0" err="1" smtClean="0"/>
              <a:t>SafeRide</a:t>
            </a:r>
            <a:r>
              <a:rPr lang="en-US" dirty="0" smtClean="0"/>
              <a:t>, Family</a:t>
            </a:r>
            <a:r>
              <a:rPr lang="en-US" baseline="0" dirty="0" smtClean="0"/>
              <a:t> Weekend, Recycling with the Razorbacks, etc.; representation – 24 hour library during finals, helped improve sustainability efforts on campus, provide funding to RSOs, helped keep football ticket prices low, etc.</a:t>
            </a:r>
            <a:endParaRPr lang="en-US" dirty="0"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FF973A-3E9C-4CA2-969F-1B2F73220B11}" type="slidenum">
              <a:rPr lang="en-US">
                <a:cs typeface="Arial" charset="0"/>
              </a:rPr>
              <a:pPr fontAlgn="base">
                <a:spcBef>
                  <a:spcPct val="0"/>
                </a:spcBef>
                <a:spcAft>
                  <a:spcPct val="0"/>
                </a:spcAft>
              </a:pPr>
              <a:t>4</a:t>
            </a:fld>
            <a:endParaRPr lang="en-US">
              <a:cs typeface="Arial" charset="0"/>
            </a:endParaRPr>
          </a:p>
        </p:txBody>
      </p:sp>
    </p:spTree>
    <p:extLst>
      <p:ext uri="{BB962C8B-B14F-4D97-AF65-F5344CB8AC3E}">
        <p14:creationId xmlns:p14="http://schemas.microsoft.com/office/powerpoint/2010/main" val="1355781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t>What is ASG?  Mention our Vision – “To represent the common interests and voice of all students, the Associated Student Government provides an educational experience of shared governance in the University’s decision and policy making process.”</a:t>
            </a:r>
            <a:endParaRPr lang="en-US" dirty="0" smtClean="0"/>
          </a:p>
        </p:txBody>
      </p:sp>
    </p:spTree>
    <p:extLst>
      <p:ext uri="{BB962C8B-B14F-4D97-AF65-F5344CB8AC3E}">
        <p14:creationId xmlns:p14="http://schemas.microsoft.com/office/powerpoint/2010/main" val="2155198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Talk about the functionality of ASG’s purpose; programs – Readership, </a:t>
            </a:r>
            <a:r>
              <a:rPr lang="en-US" dirty="0" err="1" smtClean="0"/>
              <a:t>SafeRide</a:t>
            </a:r>
            <a:r>
              <a:rPr lang="en-US" dirty="0" smtClean="0"/>
              <a:t>, Family</a:t>
            </a:r>
            <a:r>
              <a:rPr lang="en-US" baseline="0" dirty="0" smtClean="0"/>
              <a:t> Weekend, Recycling with the Razorbacks, etc.; representation – 24 hour library during finals, helped improve sustainability efforts on campus, provide funding to RSOs, helped keep football ticket prices low, etc.</a:t>
            </a:r>
            <a:endParaRPr lang="en-US" dirty="0"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FF973A-3E9C-4CA2-969F-1B2F73220B11}" type="slidenum">
              <a:rPr lang="en-US">
                <a:cs typeface="Arial" charset="0"/>
              </a:rPr>
              <a:pPr fontAlgn="base">
                <a:spcBef>
                  <a:spcPct val="0"/>
                </a:spcBef>
                <a:spcAft>
                  <a:spcPct val="0"/>
                </a:spcAft>
              </a:pPr>
              <a:t>6</a:t>
            </a:fld>
            <a:endParaRPr lang="en-US">
              <a:cs typeface="Arial" charset="0"/>
            </a:endParaRPr>
          </a:p>
        </p:txBody>
      </p:sp>
    </p:spTree>
    <p:extLst>
      <p:ext uri="{BB962C8B-B14F-4D97-AF65-F5344CB8AC3E}">
        <p14:creationId xmlns:p14="http://schemas.microsoft.com/office/powerpoint/2010/main" val="727260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t>Briefly discuss the structure to provide context for involvement</a:t>
            </a:r>
            <a:endParaRPr lang="en-US" dirty="0" smtClean="0"/>
          </a:p>
        </p:txBody>
      </p:sp>
    </p:spTree>
    <p:extLst>
      <p:ext uri="{BB962C8B-B14F-4D97-AF65-F5344CB8AC3E}">
        <p14:creationId xmlns:p14="http://schemas.microsoft.com/office/powerpoint/2010/main" val="2033288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t>What is ASG?  Mention our Vision – “To represent the common interests and voice of all students, the Associated Student Government provides an educational experience of shared governance in the University’s decision and policy making process.”</a:t>
            </a:r>
            <a:endParaRPr lang="en-US" dirty="0" smtClean="0"/>
          </a:p>
        </p:txBody>
      </p:sp>
    </p:spTree>
    <p:extLst>
      <p:ext uri="{BB962C8B-B14F-4D97-AF65-F5344CB8AC3E}">
        <p14:creationId xmlns:p14="http://schemas.microsoft.com/office/powerpoint/2010/main" val="929801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Talk about goals for senate; refer to blog</a:t>
            </a:r>
            <a:r>
              <a:rPr lang="en-US" baseline="0" dirty="0" smtClean="0"/>
              <a:t> and senate website; include examples</a:t>
            </a:r>
          </a:p>
        </p:txBody>
      </p:sp>
    </p:spTree>
    <p:extLst>
      <p:ext uri="{BB962C8B-B14F-4D97-AF65-F5344CB8AC3E}">
        <p14:creationId xmlns:p14="http://schemas.microsoft.com/office/powerpoint/2010/main" val="3731437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32B327-980F-4FCF-8471-9AE339EB3BF0}" type="datetimeFigureOut">
              <a:rPr lang="en-US"/>
              <a:pPr>
                <a:defRPr/>
              </a:pPr>
              <a:t>1/31/2018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C60507-BB03-4521-9D8B-CAB1E9CDA13E}"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B5B1DE-A64C-48CA-9D92-83509303D2EB}" type="datetimeFigureOut">
              <a:rPr lang="en-US"/>
              <a:pPr>
                <a:defRPr/>
              </a:pPr>
              <a:t>1/31/2018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9641C5-A26F-4764-B9F3-A9F3F9248CB8}"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2117C8-09CC-4D60-9539-AC33669B6724}" type="datetimeFigureOut">
              <a:rPr lang="en-US"/>
              <a:pPr>
                <a:defRPr/>
              </a:pPr>
              <a:t>1/31/2018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924CF1-F088-474D-A3FD-1330306B825C}"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8ED8E4-5C21-4018-B8D1-2B25F45E66DD}" type="datetimeFigureOut">
              <a:rPr lang="en-US"/>
              <a:pPr>
                <a:defRPr/>
              </a:pPr>
              <a:t>1/31/2018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9F4D31-47E3-41FF-9828-810EEF89D597}"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CF8D102-F013-4058-885B-B90B9AEAB630}" type="datetimeFigureOut">
              <a:rPr lang="en-US"/>
              <a:pPr>
                <a:defRPr/>
              </a:pPr>
              <a:t>1/31/2018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FFDC86-8497-4F48-883E-BA21A077CD56}"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78FA25C-49E4-4A22-AD3E-7FC0116C54C5}" type="datetimeFigureOut">
              <a:rPr lang="en-US"/>
              <a:pPr>
                <a:defRPr/>
              </a:pPr>
              <a:t>1/31/2018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7438A4-8F93-405A-8B8B-FD4016F610B7}"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22595E7-ED59-469C-BAB7-326D2E86519E}" type="datetimeFigureOut">
              <a:rPr lang="en-US"/>
              <a:pPr>
                <a:defRPr/>
              </a:pPr>
              <a:t>1/31/2018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EDEE2A-1AC0-414B-9C77-09BF94ECEBF3}"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7E3008-8D2D-43C8-8A7A-23DB132F203C}" type="datetimeFigureOut">
              <a:rPr lang="en-US"/>
              <a:pPr>
                <a:defRPr/>
              </a:pPr>
              <a:t>1/31/2018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0654ACD-7143-4F5B-B6A1-DBB203192A64}"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6C0249-295D-41A6-A198-A544E7504321}" type="datetimeFigureOut">
              <a:rPr lang="en-US"/>
              <a:pPr>
                <a:defRPr/>
              </a:pPr>
              <a:t>1/31/2018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D193C8D-C884-45BD-8C5B-949B284F0FDE}"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5E099B-BBF3-4A29-A927-42126AA41C08}" type="datetimeFigureOut">
              <a:rPr lang="en-US"/>
              <a:pPr>
                <a:defRPr/>
              </a:pPr>
              <a:t>1/31/2018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92B4F8-8DA5-4A34-91B4-085899348BC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68A759-DF30-4DBE-A6CF-10F464FCB6D7}" type="datetimeFigureOut">
              <a:rPr lang="en-US"/>
              <a:pPr>
                <a:defRPr/>
              </a:pPr>
              <a:t>1/31/2018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308E7C-B294-47D7-8E7F-16A17B1DE1A4}"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685AAE2-98A5-45AB-8141-4EBA7EED052D}" type="datetimeFigureOut">
              <a:rPr lang="en-US"/>
              <a:pPr>
                <a:defRPr/>
              </a:pPr>
              <a:t>1/31/2018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493AB58-C65C-4E7A-8B2D-0A9E55A9C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Georgia" pitchFamily="18" charset="0"/>
        </a:defRPr>
      </a:lvl2pPr>
      <a:lvl3pPr algn="ctr" rtl="0" fontAlgn="base">
        <a:spcBef>
          <a:spcPct val="0"/>
        </a:spcBef>
        <a:spcAft>
          <a:spcPct val="0"/>
        </a:spcAft>
        <a:defRPr sz="4400">
          <a:solidFill>
            <a:schemeClr val="tx1"/>
          </a:solidFill>
          <a:latin typeface="Georgia" pitchFamily="18" charset="0"/>
        </a:defRPr>
      </a:lvl3pPr>
      <a:lvl4pPr algn="ctr" rtl="0" fontAlgn="base">
        <a:spcBef>
          <a:spcPct val="0"/>
        </a:spcBef>
        <a:spcAft>
          <a:spcPct val="0"/>
        </a:spcAft>
        <a:defRPr sz="4400">
          <a:solidFill>
            <a:schemeClr val="tx1"/>
          </a:solidFill>
          <a:latin typeface="Georgia" pitchFamily="18" charset="0"/>
        </a:defRPr>
      </a:lvl4pPr>
      <a:lvl5pPr algn="ctr" rtl="0" fontAlgn="base">
        <a:spcBef>
          <a:spcPct val="0"/>
        </a:spcBef>
        <a:spcAft>
          <a:spcPct val="0"/>
        </a:spcAft>
        <a:defRPr sz="4400">
          <a:solidFill>
            <a:schemeClr val="tx1"/>
          </a:solidFill>
          <a:latin typeface="Georgia" pitchFamily="18" charset="0"/>
        </a:defRPr>
      </a:lvl5pPr>
      <a:lvl6pPr marL="457200" algn="ctr" rtl="0" fontAlgn="base">
        <a:spcBef>
          <a:spcPct val="0"/>
        </a:spcBef>
        <a:spcAft>
          <a:spcPct val="0"/>
        </a:spcAft>
        <a:defRPr sz="4400">
          <a:solidFill>
            <a:schemeClr val="tx1"/>
          </a:solidFill>
          <a:latin typeface="Georgia" pitchFamily="18" charset="0"/>
        </a:defRPr>
      </a:lvl6pPr>
      <a:lvl7pPr marL="914400" algn="ctr" rtl="0" fontAlgn="base">
        <a:spcBef>
          <a:spcPct val="0"/>
        </a:spcBef>
        <a:spcAft>
          <a:spcPct val="0"/>
        </a:spcAft>
        <a:defRPr sz="4400">
          <a:solidFill>
            <a:schemeClr val="tx1"/>
          </a:solidFill>
          <a:latin typeface="Georgia" pitchFamily="18" charset="0"/>
        </a:defRPr>
      </a:lvl7pPr>
      <a:lvl8pPr marL="1371600" algn="ctr" rtl="0" fontAlgn="base">
        <a:spcBef>
          <a:spcPct val="0"/>
        </a:spcBef>
        <a:spcAft>
          <a:spcPct val="0"/>
        </a:spcAft>
        <a:defRPr sz="4400">
          <a:solidFill>
            <a:schemeClr val="tx1"/>
          </a:solidFill>
          <a:latin typeface="Georgia" pitchFamily="18" charset="0"/>
        </a:defRPr>
      </a:lvl8pPr>
      <a:lvl9pPr marL="1828800" algn="ctr" rtl="0" fontAlgn="base">
        <a:spcBef>
          <a:spcPct val="0"/>
        </a:spcBef>
        <a:spcAft>
          <a:spcPct val="0"/>
        </a:spcAft>
        <a:defRPr sz="4400">
          <a:solidFill>
            <a:schemeClr val="tx1"/>
          </a:solidFill>
          <a:latin typeface="Georgia"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background12.jpg"/>
          <p:cNvPicPr>
            <a:picLocks noChangeAspect="1"/>
          </p:cNvPicPr>
          <p:nvPr/>
        </p:nvPicPr>
        <p:blipFill>
          <a:blip r:embed="rId3" cstate="print"/>
          <a:srcRect/>
          <a:stretch>
            <a:fillRect/>
          </a:stretch>
        </p:blipFill>
        <p:spPr bwMode="auto">
          <a:xfrm>
            <a:off x="-8653" y="29117"/>
            <a:ext cx="9144000" cy="6858000"/>
          </a:xfrm>
          <a:prstGeom prst="rect">
            <a:avLst/>
          </a:prstGeom>
          <a:noFill/>
          <a:ln w="9525">
            <a:noFill/>
            <a:miter lim="800000"/>
            <a:headEnd/>
            <a:tailEnd/>
          </a:ln>
        </p:spPr>
      </p:pic>
      <p:sp>
        <p:nvSpPr>
          <p:cNvPr id="14338" name="Title 2"/>
          <p:cNvSpPr>
            <a:spLocks noGrp="1"/>
          </p:cNvSpPr>
          <p:nvPr>
            <p:ph type="ctrTitle"/>
          </p:nvPr>
        </p:nvSpPr>
        <p:spPr>
          <a:xfrm>
            <a:off x="0" y="2587625"/>
            <a:ext cx="9144000" cy="1470025"/>
          </a:xfrm>
        </p:spPr>
        <p:txBody>
          <a:bodyPr/>
          <a:lstStyle/>
          <a:p>
            <a:r>
              <a:rPr lang="en-US" sz="4100" b="1" dirty="0" smtClean="0">
                <a:solidFill>
                  <a:schemeClr val="bg1"/>
                </a:solidFill>
              </a:rPr>
              <a:t>Associated Student Government</a:t>
            </a:r>
          </a:p>
        </p:txBody>
      </p:sp>
      <p:sp>
        <p:nvSpPr>
          <p:cNvPr id="14339" name="Subtitle 4"/>
          <p:cNvSpPr>
            <a:spLocks noGrp="1"/>
          </p:cNvSpPr>
          <p:nvPr>
            <p:ph type="subTitle" idx="1"/>
          </p:nvPr>
        </p:nvSpPr>
        <p:spPr>
          <a:xfrm>
            <a:off x="838200" y="4343400"/>
            <a:ext cx="7239000" cy="1752600"/>
          </a:xfrm>
        </p:spPr>
        <p:txBody>
          <a:bodyPr/>
          <a:lstStyle/>
          <a:p>
            <a:r>
              <a:rPr lang="en-US" dirty="0" smtClean="0">
                <a:solidFill>
                  <a:schemeClr val="bg1">
                    <a:lumMod val="75000"/>
                  </a:schemeClr>
                </a:solidFill>
              </a:rPr>
              <a:t>General Election, Senate</a:t>
            </a:r>
          </a:p>
          <a:p>
            <a:r>
              <a:rPr lang="en-US" dirty="0" smtClean="0">
                <a:solidFill>
                  <a:schemeClr val="bg1">
                    <a:lumMod val="75000"/>
                  </a:schemeClr>
                </a:solidFill>
              </a:rPr>
              <a:t>2018 </a:t>
            </a:r>
          </a:p>
        </p:txBody>
      </p:sp>
      <p:pic>
        <p:nvPicPr>
          <p:cNvPr id="47106" name="Picture 2" descr="http://asg.uark.edu/files/2013/07/ASG-Logo.jpg"/>
          <p:cNvPicPr>
            <a:picLocks noChangeAspect="1" noChangeArrowheads="1"/>
          </p:cNvPicPr>
          <p:nvPr/>
        </p:nvPicPr>
        <p:blipFill>
          <a:blip r:embed="rId4" cstate="print">
            <a:clrChange>
              <a:clrFrom>
                <a:srgbClr val="FFFFFF"/>
              </a:clrFrom>
              <a:clrTo>
                <a:srgbClr val="FFFFFF">
                  <a:alpha val="0"/>
                </a:srgbClr>
              </a:clrTo>
            </a:clrChange>
            <a:duotone>
              <a:schemeClr val="bg2">
                <a:shade val="45000"/>
                <a:satMod val="135000"/>
              </a:schemeClr>
              <a:prstClr val="white"/>
            </a:duotone>
          </a:blip>
          <a:srcRect/>
          <a:stretch>
            <a:fillRect/>
          </a:stretch>
        </p:blipFill>
        <p:spPr bwMode="auto">
          <a:xfrm>
            <a:off x="3505200" y="1066800"/>
            <a:ext cx="1991282" cy="19812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3554" name="Title 5"/>
          <p:cNvSpPr>
            <a:spLocks noGrp="1"/>
          </p:cNvSpPr>
          <p:nvPr>
            <p:ph type="title"/>
          </p:nvPr>
        </p:nvSpPr>
        <p:spPr/>
        <p:txBody>
          <a:bodyPr/>
          <a:lstStyle/>
          <a:p>
            <a:r>
              <a:rPr lang="en-US" b="1" dirty="0" smtClean="0">
                <a:solidFill>
                  <a:schemeClr val="bg1">
                    <a:lumMod val="75000"/>
                  </a:schemeClr>
                </a:solidFill>
              </a:rPr>
              <a:t>Day in the Life of a Senator</a:t>
            </a:r>
          </a:p>
        </p:txBody>
      </p:sp>
      <p:sp>
        <p:nvSpPr>
          <p:cNvPr id="23555" name="Content Placeholder 6"/>
          <p:cNvSpPr>
            <a:spLocks noGrp="1"/>
          </p:cNvSpPr>
          <p:nvPr>
            <p:ph idx="1"/>
          </p:nvPr>
        </p:nvSpPr>
        <p:spPr/>
        <p:txBody>
          <a:bodyPr/>
          <a:lstStyle/>
          <a:p>
            <a:r>
              <a:rPr lang="en-US" dirty="0" smtClean="0">
                <a:solidFill>
                  <a:schemeClr val="bg1"/>
                </a:solidFill>
              </a:rPr>
              <a:t>Senate Meetings – Tuesday nights </a:t>
            </a:r>
            <a:r>
              <a:rPr lang="en-US" dirty="0">
                <a:solidFill>
                  <a:schemeClr val="bg1"/>
                </a:solidFill>
              </a:rPr>
              <a:t>6</a:t>
            </a:r>
            <a:r>
              <a:rPr lang="en-US" dirty="0" smtClean="0">
                <a:solidFill>
                  <a:schemeClr val="bg1"/>
                </a:solidFill>
              </a:rPr>
              <a:t> pm</a:t>
            </a:r>
          </a:p>
          <a:p>
            <a:r>
              <a:rPr lang="en-US" dirty="0" smtClean="0">
                <a:solidFill>
                  <a:schemeClr val="bg1"/>
                </a:solidFill>
              </a:rPr>
              <a:t>Committee Work – Bi-weekly meetings</a:t>
            </a:r>
          </a:p>
          <a:p>
            <a:pPr lvl="1"/>
            <a:r>
              <a:rPr lang="en-US" dirty="0" smtClean="0">
                <a:solidFill>
                  <a:schemeClr val="bg1"/>
                </a:solidFill>
              </a:rPr>
              <a:t>Serve on at least 1 Senate Standing Committee</a:t>
            </a:r>
          </a:p>
          <a:p>
            <a:r>
              <a:rPr lang="en-US" dirty="0" smtClean="0">
                <a:solidFill>
                  <a:schemeClr val="bg1"/>
                </a:solidFill>
              </a:rPr>
              <a:t>Seeking Constituent Input</a:t>
            </a:r>
          </a:p>
          <a:p>
            <a:pPr lvl="1"/>
            <a:r>
              <a:rPr lang="en-US" dirty="0" smtClean="0">
                <a:solidFill>
                  <a:schemeClr val="bg1"/>
                </a:solidFill>
              </a:rPr>
              <a:t>College Caucuses</a:t>
            </a:r>
          </a:p>
          <a:p>
            <a:pPr lvl="1"/>
            <a:r>
              <a:rPr lang="en-US" dirty="0" smtClean="0">
                <a:solidFill>
                  <a:schemeClr val="bg1"/>
                </a:solidFill>
              </a:rPr>
              <a:t>Town Hall Meetings</a:t>
            </a:r>
          </a:p>
          <a:p>
            <a:endParaRPr lang="en-US" dirty="0" smtClean="0">
              <a:solidFill>
                <a:schemeClr val="bg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5602" name="Title 5"/>
          <p:cNvSpPr>
            <a:spLocks noGrp="1"/>
          </p:cNvSpPr>
          <p:nvPr>
            <p:ph type="title"/>
          </p:nvPr>
        </p:nvSpPr>
        <p:spPr/>
        <p:txBody>
          <a:bodyPr/>
          <a:lstStyle/>
          <a:p>
            <a:r>
              <a:rPr lang="en-US" b="1" dirty="0" smtClean="0">
                <a:solidFill>
                  <a:schemeClr val="bg1">
                    <a:lumMod val="75000"/>
                  </a:schemeClr>
                </a:solidFill>
              </a:rPr>
              <a:t>Special Senate Offices</a:t>
            </a:r>
          </a:p>
        </p:txBody>
      </p:sp>
      <p:sp>
        <p:nvSpPr>
          <p:cNvPr id="25603" name="Content Placeholder 6"/>
          <p:cNvSpPr>
            <a:spLocks noGrp="1"/>
          </p:cNvSpPr>
          <p:nvPr>
            <p:ph idx="1"/>
          </p:nvPr>
        </p:nvSpPr>
        <p:spPr/>
        <p:txBody>
          <a:bodyPr/>
          <a:lstStyle/>
          <a:p>
            <a:r>
              <a:rPr lang="en-US" dirty="0" smtClean="0">
                <a:solidFill>
                  <a:schemeClr val="bg1"/>
                </a:solidFill>
              </a:rPr>
              <a:t>Senate Executive Committee</a:t>
            </a:r>
          </a:p>
          <a:p>
            <a:pPr lvl="1"/>
            <a:r>
              <a:rPr lang="en-US" dirty="0" smtClean="0">
                <a:solidFill>
                  <a:schemeClr val="bg1"/>
                </a:solidFill>
              </a:rPr>
              <a:t>Legislative Clerk, Parliamentarian, &amp; Sergeant at Arms</a:t>
            </a:r>
          </a:p>
          <a:p>
            <a:r>
              <a:rPr lang="en-US" dirty="0">
                <a:solidFill>
                  <a:schemeClr val="bg1"/>
                </a:solidFill>
              </a:rPr>
              <a:t>Committees</a:t>
            </a:r>
          </a:p>
          <a:p>
            <a:pPr lvl="1"/>
            <a:r>
              <a:rPr lang="en-US" dirty="0">
                <a:solidFill>
                  <a:schemeClr val="bg1"/>
                </a:solidFill>
              </a:rPr>
              <a:t>Academics, Campus Life, Internal Affairs, Infrastructure</a:t>
            </a:r>
          </a:p>
        </p:txBody>
      </p:sp>
    </p:spTree>
    <p:extLst>
      <p:ext uri="{BB962C8B-B14F-4D97-AF65-F5344CB8AC3E}">
        <p14:creationId xmlns:p14="http://schemas.microsoft.com/office/powerpoint/2010/main" val="1393939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7650" name="Title 2"/>
          <p:cNvSpPr>
            <a:spLocks noGrp="1"/>
          </p:cNvSpPr>
          <p:nvPr>
            <p:ph type="title"/>
          </p:nvPr>
        </p:nvSpPr>
        <p:spPr/>
        <p:txBody>
          <a:bodyPr/>
          <a:lstStyle/>
          <a:p>
            <a:r>
              <a:rPr lang="en-US" sz="4000" b="1" dirty="0" smtClean="0">
                <a:solidFill>
                  <a:schemeClr val="bg1">
                    <a:lumMod val="75000"/>
                  </a:schemeClr>
                </a:solidFill>
              </a:rPr>
              <a:t>How the Elections Work</a:t>
            </a:r>
          </a:p>
        </p:txBody>
      </p:sp>
      <p:sp>
        <p:nvSpPr>
          <p:cNvPr id="5" name="Content Placeholder 4"/>
          <p:cNvSpPr>
            <a:spLocks noGrp="1"/>
          </p:cNvSpPr>
          <p:nvPr>
            <p:ph idx="1"/>
          </p:nvPr>
        </p:nvSpPr>
        <p:spPr>
          <a:ln>
            <a:solidFill>
              <a:schemeClr val="accent1"/>
            </a:solidFill>
          </a:ln>
        </p:spPr>
        <p:txBody>
          <a:bodyPr>
            <a:normAutofit/>
          </a:bodyPr>
          <a:lstStyle/>
          <a:p>
            <a:pPr eaLnBrk="1" hangingPunct="1">
              <a:lnSpc>
                <a:spcPct val="90000"/>
              </a:lnSpc>
              <a:defRPr/>
            </a:pPr>
            <a:r>
              <a:rPr lang="en-US" sz="2400" dirty="0" smtClean="0">
                <a:solidFill>
                  <a:schemeClr val="bg1"/>
                </a:solidFill>
              </a:rPr>
              <a:t>Any student enrolled in 1 credit hour is eligible to vote</a:t>
            </a:r>
          </a:p>
          <a:p>
            <a:pPr eaLnBrk="1" hangingPunct="1">
              <a:lnSpc>
                <a:spcPct val="90000"/>
              </a:lnSpc>
              <a:defRPr/>
            </a:pPr>
            <a:r>
              <a:rPr lang="en-US" sz="2400" dirty="0" smtClean="0">
                <a:solidFill>
                  <a:schemeClr val="bg1"/>
                </a:solidFill>
              </a:rPr>
              <a:t>Elections online at via Qualtrics; paper ballots are also available in the OSA Office</a:t>
            </a:r>
          </a:p>
          <a:p>
            <a:pPr eaLnBrk="1" hangingPunct="1">
              <a:lnSpc>
                <a:spcPct val="90000"/>
              </a:lnSpc>
              <a:defRPr/>
            </a:pPr>
            <a:r>
              <a:rPr lang="en-US" sz="2400" dirty="0" smtClean="0">
                <a:solidFill>
                  <a:schemeClr val="bg1"/>
                </a:solidFill>
              </a:rPr>
              <a:t>Login using e-mail ID (not whole address) and password</a:t>
            </a:r>
          </a:p>
          <a:p>
            <a:pPr eaLnBrk="1" hangingPunct="1">
              <a:lnSpc>
                <a:spcPct val="90000"/>
              </a:lnSpc>
              <a:defRPr/>
            </a:pPr>
            <a:r>
              <a:rPr lang="en-US" sz="2400" dirty="0" smtClean="0">
                <a:solidFill>
                  <a:schemeClr val="bg1"/>
                </a:solidFill>
              </a:rPr>
              <a:t>Choose college of enrollment</a:t>
            </a:r>
          </a:p>
          <a:p>
            <a:pPr lvl="1" eaLnBrk="1" hangingPunct="1">
              <a:lnSpc>
                <a:spcPct val="90000"/>
              </a:lnSpc>
              <a:defRPr/>
            </a:pPr>
            <a:r>
              <a:rPr lang="en-US" sz="2000" dirty="0" smtClean="0">
                <a:solidFill>
                  <a:schemeClr val="bg1"/>
                </a:solidFill>
              </a:rPr>
              <a:t>Must choose one college if dual enrolled</a:t>
            </a:r>
          </a:p>
          <a:p>
            <a:pPr eaLnBrk="1" hangingPunct="1">
              <a:lnSpc>
                <a:spcPct val="90000"/>
              </a:lnSpc>
              <a:defRPr/>
            </a:pPr>
            <a:r>
              <a:rPr lang="en-US" sz="2400" dirty="0" smtClean="0">
                <a:solidFill>
                  <a:schemeClr val="bg1"/>
                </a:solidFill>
              </a:rPr>
              <a:t>Students will have the ability to vote for a block equal to the number of seats available</a:t>
            </a:r>
          </a:p>
          <a:p>
            <a:pPr lvl="1" eaLnBrk="1" hangingPunct="1">
              <a:lnSpc>
                <a:spcPct val="90000"/>
              </a:lnSpc>
              <a:defRPr/>
            </a:pPr>
            <a:r>
              <a:rPr lang="en-US" sz="2000" dirty="0" smtClean="0">
                <a:solidFill>
                  <a:schemeClr val="bg1"/>
                </a:solidFill>
              </a:rPr>
              <a:t>For example, WCOB students can vote for up to 8 senators</a:t>
            </a:r>
          </a:p>
          <a:p>
            <a:pPr>
              <a:lnSpc>
                <a:spcPct val="90000"/>
              </a:lnSpc>
              <a:defRPr/>
            </a:pPr>
            <a:r>
              <a:rPr lang="en-US" sz="2400" dirty="0" smtClean="0">
                <a:solidFill>
                  <a:schemeClr val="bg1"/>
                </a:solidFill>
              </a:rPr>
              <a:t>Online Candidate Database</a:t>
            </a:r>
          </a:p>
          <a:p>
            <a:pPr lvl="1">
              <a:lnSpc>
                <a:spcPct val="90000"/>
              </a:lnSpc>
              <a:defRPr/>
            </a:pPr>
            <a:r>
              <a:rPr lang="en-US" sz="2000" dirty="0" smtClean="0">
                <a:solidFill>
                  <a:schemeClr val="bg1"/>
                </a:solidFill>
              </a:rPr>
              <a:t>Application Question, Biographies, &amp; Pictures</a:t>
            </a:r>
          </a:p>
          <a:p>
            <a:pPr>
              <a:lnSpc>
                <a:spcPct val="90000"/>
              </a:lnSpc>
              <a:defRPr/>
            </a:pPr>
            <a:endParaRPr lang="en-US" sz="2400" dirty="0" smtClean="0">
              <a:solidFill>
                <a:schemeClr val="bg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1506" name="Title 5"/>
          <p:cNvSpPr>
            <a:spLocks noGrp="1"/>
          </p:cNvSpPr>
          <p:nvPr>
            <p:ph type="title"/>
          </p:nvPr>
        </p:nvSpPr>
        <p:spPr/>
        <p:txBody>
          <a:bodyPr/>
          <a:lstStyle/>
          <a:p>
            <a:r>
              <a:rPr lang="en-US" sz="3600" b="1" dirty="0" smtClean="0">
                <a:solidFill>
                  <a:schemeClr val="bg1">
                    <a:lumMod val="75000"/>
                  </a:schemeClr>
                </a:solidFill>
              </a:rPr>
              <a:t>Senate Seats</a:t>
            </a:r>
          </a:p>
        </p:txBody>
      </p:sp>
      <p:sp>
        <p:nvSpPr>
          <p:cNvPr id="21507" name="Content Placeholder 6"/>
          <p:cNvSpPr>
            <a:spLocks noGrp="1"/>
          </p:cNvSpPr>
          <p:nvPr>
            <p:ph idx="1"/>
          </p:nvPr>
        </p:nvSpPr>
        <p:spPr>
          <a:xfrm>
            <a:off x="457200" y="1600200"/>
            <a:ext cx="8229600" cy="5105400"/>
          </a:xfrm>
        </p:spPr>
        <p:txBody>
          <a:bodyPr/>
          <a:lstStyle/>
          <a:p>
            <a:r>
              <a:rPr lang="en-US" dirty="0" smtClean="0">
                <a:solidFill>
                  <a:schemeClr val="bg1"/>
                </a:solidFill>
              </a:rPr>
              <a:t>Senate Seats – 50</a:t>
            </a:r>
          </a:p>
        </p:txBody>
      </p:sp>
    </p:spTree>
    <p:extLst>
      <p:ext uri="{BB962C8B-B14F-4D97-AF65-F5344CB8AC3E}">
        <p14:creationId xmlns:p14="http://schemas.microsoft.com/office/powerpoint/2010/main" val="66858830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9698" name="Title 2"/>
          <p:cNvSpPr>
            <a:spLocks noGrp="1"/>
          </p:cNvSpPr>
          <p:nvPr>
            <p:ph type="title"/>
          </p:nvPr>
        </p:nvSpPr>
        <p:spPr/>
        <p:txBody>
          <a:bodyPr/>
          <a:lstStyle/>
          <a:p>
            <a:r>
              <a:rPr lang="en-US" b="1" dirty="0" smtClean="0">
                <a:solidFill>
                  <a:schemeClr val="bg1">
                    <a:lumMod val="75000"/>
                  </a:schemeClr>
                </a:solidFill>
              </a:rPr>
              <a:t>Election Specifics</a:t>
            </a:r>
          </a:p>
        </p:txBody>
      </p:sp>
      <p:sp>
        <p:nvSpPr>
          <p:cNvPr id="5" name="Content Placeholder 4"/>
          <p:cNvSpPr>
            <a:spLocks noGrp="1"/>
          </p:cNvSpPr>
          <p:nvPr>
            <p:ph idx="1"/>
          </p:nvPr>
        </p:nvSpPr>
        <p:spPr/>
        <p:txBody>
          <a:bodyPr>
            <a:normAutofit fontScale="92500" lnSpcReduction="10000"/>
          </a:bodyPr>
          <a:lstStyle/>
          <a:p>
            <a:pPr>
              <a:lnSpc>
                <a:spcPct val="90000"/>
              </a:lnSpc>
            </a:pPr>
            <a:r>
              <a:rPr lang="en-US" dirty="0" smtClean="0">
                <a:solidFill>
                  <a:schemeClr val="bg1"/>
                </a:solidFill>
              </a:rPr>
              <a:t>Dates</a:t>
            </a:r>
          </a:p>
          <a:p>
            <a:pPr lvl="1">
              <a:lnSpc>
                <a:spcPct val="90000"/>
              </a:lnSpc>
            </a:pPr>
            <a:r>
              <a:rPr lang="en-US" dirty="0" smtClean="0">
                <a:solidFill>
                  <a:schemeClr val="bg1"/>
                </a:solidFill>
              </a:rPr>
              <a:t>Applications are due Wednesday, February 14</a:t>
            </a:r>
            <a:r>
              <a:rPr lang="en-US" baseline="30000" dirty="0" smtClean="0">
                <a:solidFill>
                  <a:schemeClr val="bg1"/>
                </a:solidFill>
              </a:rPr>
              <a:t>th</a:t>
            </a:r>
            <a:r>
              <a:rPr lang="en-US" dirty="0" smtClean="0">
                <a:solidFill>
                  <a:schemeClr val="bg1"/>
                </a:solidFill>
              </a:rPr>
              <a:t>,  at 4pm(CT).</a:t>
            </a:r>
          </a:p>
          <a:p>
            <a:pPr lvl="1">
              <a:lnSpc>
                <a:spcPct val="90000"/>
              </a:lnSpc>
            </a:pPr>
            <a:r>
              <a:rPr lang="en-US" dirty="0" smtClean="0">
                <a:solidFill>
                  <a:schemeClr val="bg1"/>
                </a:solidFill>
              </a:rPr>
              <a:t>Campaigning begins 12am (CT) February 26</a:t>
            </a:r>
            <a:r>
              <a:rPr lang="en-US" baseline="30000" dirty="0" smtClean="0">
                <a:solidFill>
                  <a:schemeClr val="bg1"/>
                </a:solidFill>
              </a:rPr>
              <a:t>th </a:t>
            </a:r>
            <a:r>
              <a:rPr lang="en-US" dirty="0" smtClean="0">
                <a:solidFill>
                  <a:schemeClr val="bg1"/>
                </a:solidFill>
              </a:rPr>
              <a:t> or as soon as notified by the Chief Justice.  </a:t>
            </a:r>
          </a:p>
          <a:p>
            <a:pPr lvl="1">
              <a:lnSpc>
                <a:spcPct val="90000"/>
              </a:lnSpc>
            </a:pPr>
            <a:r>
              <a:rPr lang="en-US" dirty="0" smtClean="0">
                <a:solidFill>
                  <a:schemeClr val="bg1"/>
                </a:solidFill>
              </a:rPr>
              <a:t>Voting runs from 9am (CT) Monday, March 5</a:t>
            </a:r>
            <a:r>
              <a:rPr lang="en-US" baseline="30000" dirty="0" smtClean="0">
                <a:solidFill>
                  <a:schemeClr val="bg1"/>
                </a:solidFill>
              </a:rPr>
              <a:t>th</a:t>
            </a:r>
            <a:r>
              <a:rPr lang="en-US" dirty="0" smtClean="0">
                <a:solidFill>
                  <a:schemeClr val="bg1"/>
                </a:solidFill>
              </a:rPr>
              <a:t> through 4pm (CT) Wednesday, March 7</a:t>
            </a:r>
            <a:r>
              <a:rPr lang="en-US" baseline="30000" dirty="0" smtClean="0">
                <a:solidFill>
                  <a:schemeClr val="bg1"/>
                </a:solidFill>
              </a:rPr>
              <a:t>th</a:t>
            </a:r>
            <a:endParaRPr lang="en-US" dirty="0" smtClean="0">
              <a:solidFill>
                <a:schemeClr val="bg1"/>
              </a:solidFill>
            </a:endParaRPr>
          </a:p>
          <a:p>
            <a:pPr>
              <a:lnSpc>
                <a:spcPct val="90000"/>
              </a:lnSpc>
            </a:pPr>
            <a:r>
              <a:rPr lang="en-US" dirty="0" smtClean="0">
                <a:solidFill>
                  <a:schemeClr val="bg1"/>
                </a:solidFill>
              </a:rPr>
              <a:t>Election Policies</a:t>
            </a:r>
          </a:p>
          <a:p>
            <a:pPr lvl="1">
              <a:lnSpc>
                <a:spcPct val="90000"/>
              </a:lnSpc>
            </a:pPr>
            <a:r>
              <a:rPr lang="en-US" dirty="0" smtClean="0">
                <a:solidFill>
                  <a:schemeClr val="bg1"/>
                </a:solidFill>
              </a:rPr>
              <a:t>See Elections Packet</a:t>
            </a:r>
          </a:p>
          <a:p>
            <a:pPr>
              <a:lnSpc>
                <a:spcPct val="90000"/>
              </a:lnSpc>
            </a:pPr>
            <a:r>
              <a:rPr lang="en-US" dirty="0" smtClean="0">
                <a:solidFill>
                  <a:schemeClr val="bg1"/>
                </a:solidFill>
              </a:rPr>
              <a:t>Violations</a:t>
            </a:r>
          </a:p>
          <a:p>
            <a:pPr lvl="1">
              <a:lnSpc>
                <a:spcPct val="90000"/>
              </a:lnSpc>
            </a:pPr>
            <a:r>
              <a:rPr lang="en-US" dirty="0" smtClean="0">
                <a:solidFill>
                  <a:schemeClr val="bg1"/>
                </a:solidFill>
              </a:rPr>
              <a:t>See Elections Packet</a:t>
            </a:r>
          </a:p>
          <a:p>
            <a:pPr>
              <a:lnSpc>
                <a:spcPct val="90000"/>
              </a:lnSpc>
            </a:pPr>
            <a:endParaRPr lang="en-US" dirty="0" smtClean="0">
              <a:solidFill>
                <a:schemeClr val="bg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9698" name="Title 2"/>
          <p:cNvSpPr>
            <a:spLocks noGrp="1"/>
          </p:cNvSpPr>
          <p:nvPr>
            <p:ph type="title"/>
          </p:nvPr>
        </p:nvSpPr>
        <p:spPr/>
        <p:txBody>
          <a:bodyPr/>
          <a:lstStyle/>
          <a:p>
            <a:r>
              <a:rPr lang="en-US" b="1" dirty="0" smtClean="0">
                <a:solidFill>
                  <a:schemeClr val="bg1">
                    <a:lumMod val="75000"/>
                  </a:schemeClr>
                </a:solidFill>
              </a:rPr>
              <a:t>Election Policies/Violations</a:t>
            </a:r>
          </a:p>
        </p:txBody>
      </p:sp>
      <p:sp>
        <p:nvSpPr>
          <p:cNvPr id="5" name="Content Placeholder 4"/>
          <p:cNvSpPr>
            <a:spLocks noGrp="1"/>
          </p:cNvSpPr>
          <p:nvPr>
            <p:ph idx="1"/>
          </p:nvPr>
        </p:nvSpPr>
        <p:spPr/>
        <p:txBody>
          <a:bodyPr>
            <a:normAutofit fontScale="85000" lnSpcReduction="10000"/>
          </a:bodyPr>
          <a:lstStyle/>
          <a:p>
            <a:pPr>
              <a:lnSpc>
                <a:spcPct val="90000"/>
              </a:lnSpc>
            </a:pPr>
            <a:r>
              <a:rPr lang="en-US" dirty="0" smtClean="0">
                <a:solidFill>
                  <a:schemeClr val="bg1"/>
                </a:solidFill>
              </a:rPr>
              <a:t>You must turn in an expenditure report, even if you do not spend any money on the election. </a:t>
            </a:r>
          </a:p>
          <a:p>
            <a:pPr lvl="1">
              <a:lnSpc>
                <a:spcPct val="90000"/>
              </a:lnSpc>
            </a:pPr>
            <a:r>
              <a:rPr lang="en-US" dirty="0">
                <a:solidFill>
                  <a:schemeClr val="bg1"/>
                </a:solidFill>
              </a:rPr>
              <a:t>U</a:t>
            </a:r>
            <a:r>
              <a:rPr lang="en-US" dirty="0" smtClean="0">
                <a:solidFill>
                  <a:schemeClr val="bg1"/>
                </a:solidFill>
              </a:rPr>
              <a:t>nderstand </a:t>
            </a:r>
            <a:r>
              <a:rPr lang="en-US" dirty="0">
                <a:solidFill>
                  <a:schemeClr val="bg1"/>
                </a:solidFill>
              </a:rPr>
              <a:t>that if </a:t>
            </a:r>
            <a:r>
              <a:rPr lang="en-US" dirty="0" smtClean="0">
                <a:solidFill>
                  <a:schemeClr val="bg1"/>
                </a:solidFill>
              </a:rPr>
              <a:t>you </a:t>
            </a:r>
            <a:r>
              <a:rPr lang="en-US" dirty="0">
                <a:solidFill>
                  <a:schemeClr val="bg1"/>
                </a:solidFill>
              </a:rPr>
              <a:t>do not submit the expenditure report</a:t>
            </a:r>
            <a:r>
              <a:rPr lang="en-US" dirty="0" smtClean="0">
                <a:solidFill>
                  <a:schemeClr val="bg1"/>
                </a:solidFill>
              </a:rPr>
              <a:t>, your </a:t>
            </a:r>
            <a:r>
              <a:rPr lang="en-US" dirty="0">
                <a:solidFill>
                  <a:schemeClr val="bg1"/>
                </a:solidFill>
              </a:rPr>
              <a:t>seat and victory will be vacated if </a:t>
            </a:r>
            <a:r>
              <a:rPr lang="en-US" dirty="0" smtClean="0">
                <a:solidFill>
                  <a:schemeClr val="bg1"/>
                </a:solidFill>
              </a:rPr>
              <a:t>you are </a:t>
            </a:r>
            <a:r>
              <a:rPr lang="en-US" dirty="0">
                <a:solidFill>
                  <a:schemeClr val="bg1"/>
                </a:solidFill>
              </a:rPr>
              <a:t>elected.</a:t>
            </a:r>
            <a:endParaRPr lang="en-US" dirty="0" smtClean="0">
              <a:solidFill>
                <a:schemeClr val="bg1"/>
              </a:solidFill>
            </a:endParaRPr>
          </a:p>
          <a:p>
            <a:pPr>
              <a:lnSpc>
                <a:spcPct val="90000"/>
              </a:lnSpc>
            </a:pPr>
            <a:r>
              <a:rPr lang="en-US" dirty="0" smtClean="0">
                <a:solidFill>
                  <a:schemeClr val="bg1"/>
                </a:solidFill>
              </a:rPr>
              <a:t>You application will not be processed until you attend the in-person candidate orientation </a:t>
            </a:r>
            <a:r>
              <a:rPr lang="en-US" dirty="0" smtClean="0">
                <a:solidFill>
                  <a:schemeClr val="bg1"/>
                </a:solidFill>
              </a:rPr>
              <a:t>OR </a:t>
            </a:r>
            <a:r>
              <a:rPr lang="en-US" dirty="0" smtClean="0">
                <a:solidFill>
                  <a:schemeClr val="bg1"/>
                </a:solidFill>
              </a:rPr>
              <a:t>pass the online quiz pertaining to election information and guidelines</a:t>
            </a:r>
          </a:p>
          <a:p>
            <a:pPr lvl="1">
              <a:lnSpc>
                <a:spcPct val="90000"/>
              </a:lnSpc>
            </a:pPr>
            <a:r>
              <a:rPr lang="en-US" dirty="0" smtClean="0">
                <a:solidFill>
                  <a:schemeClr val="bg1"/>
                </a:solidFill>
              </a:rPr>
              <a:t>You do not need to take the quiz and attend the orientation, only one is required. Completing the online quiz is recommended.</a:t>
            </a:r>
          </a:p>
          <a:p>
            <a:pPr>
              <a:lnSpc>
                <a:spcPct val="90000"/>
              </a:lnSpc>
            </a:pPr>
            <a:endParaRPr lang="en-US" dirty="0" smtClean="0">
              <a:solidFill>
                <a:schemeClr val="bg1"/>
              </a:solidFill>
            </a:endParaRPr>
          </a:p>
        </p:txBody>
      </p:sp>
    </p:spTree>
    <p:extLst>
      <p:ext uri="{BB962C8B-B14F-4D97-AF65-F5344CB8AC3E}">
        <p14:creationId xmlns:p14="http://schemas.microsoft.com/office/powerpoint/2010/main" val="68045647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9698" name="Title 2"/>
          <p:cNvSpPr>
            <a:spLocks noGrp="1"/>
          </p:cNvSpPr>
          <p:nvPr>
            <p:ph type="title"/>
          </p:nvPr>
        </p:nvSpPr>
        <p:spPr/>
        <p:txBody>
          <a:bodyPr/>
          <a:lstStyle/>
          <a:p>
            <a:r>
              <a:rPr lang="en-US" b="1" dirty="0" smtClean="0">
                <a:solidFill>
                  <a:schemeClr val="bg1">
                    <a:lumMod val="75000"/>
                  </a:schemeClr>
                </a:solidFill>
              </a:rPr>
              <a:t>Election Policies/Violations</a:t>
            </a:r>
          </a:p>
        </p:txBody>
      </p:sp>
      <p:sp>
        <p:nvSpPr>
          <p:cNvPr id="5" name="Content Placeholder 4"/>
          <p:cNvSpPr>
            <a:spLocks noGrp="1"/>
          </p:cNvSpPr>
          <p:nvPr>
            <p:ph idx="1"/>
          </p:nvPr>
        </p:nvSpPr>
        <p:spPr/>
        <p:txBody>
          <a:bodyPr>
            <a:normAutofit fontScale="92500" lnSpcReduction="10000"/>
          </a:bodyPr>
          <a:lstStyle/>
          <a:p>
            <a:pPr>
              <a:lnSpc>
                <a:spcPct val="90000"/>
              </a:lnSpc>
            </a:pPr>
            <a:r>
              <a:rPr lang="en-US" dirty="0" smtClean="0">
                <a:solidFill>
                  <a:schemeClr val="bg1"/>
                </a:solidFill>
              </a:rPr>
              <a:t>Please pay close attention to the regulations regarding elections in the ASG Constitution and Code outlines in the Elections Packet. </a:t>
            </a:r>
          </a:p>
          <a:p>
            <a:pPr lvl="1">
              <a:lnSpc>
                <a:spcPct val="90000"/>
              </a:lnSpc>
            </a:pPr>
            <a:r>
              <a:rPr lang="en-US" dirty="0" smtClean="0">
                <a:solidFill>
                  <a:schemeClr val="bg1"/>
                </a:solidFill>
              </a:rPr>
              <a:t>Many important rules can be found in Title V Section 1 of the ASG Code. (this is outlined in the elections packet)</a:t>
            </a:r>
          </a:p>
          <a:p>
            <a:pPr>
              <a:lnSpc>
                <a:spcPct val="90000"/>
              </a:lnSpc>
            </a:pPr>
            <a:r>
              <a:rPr lang="en-US" dirty="0" smtClean="0">
                <a:solidFill>
                  <a:schemeClr val="bg1"/>
                </a:solidFill>
              </a:rPr>
              <a:t>By </a:t>
            </a:r>
            <a:r>
              <a:rPr lang="en-US" dirty="0" smtClean="0">
                <a:solidFill>
                  <a:schemeClr val="bg1"/>
                </a:solidFill>
              </a:rPr>
              <a:t>passing the </a:t>
            </a:r>
            <a:r>
              <a:rPr lang="en-US" dirty="0" smtClean="0">
                <a:solidFill>
                  <a:schemeClr val="bg1"/>
                </a:solidFill>
              </a:rPr>
              <a:t>online quiz </a:t>
            </a:r>
            <a:r>
              <a:rPr lang="en-US" dirty="0" smtClean="0">
                <a:solidFill>
                  <a:schemeClr val="bg1"/>
                </a:solidFill>
              </a:rPr>
              <a:t>or </a:t>
            </a:r>
            <a:r>
              <a:rPr lang="en-US" dirty="0" smtClean="0">
                <a:solidFill>
                  <a:schemeClr val="bg1"/>
                </a:solidFill>
              </a:rPr>
              <a:t>attending the candidate orientation session, you agree that you will be held responsible for any elections violations and that you are aware of the regulations.</a:t>
            </a:r>
          </a:p>
        </p:txBody>
      </p:sp>
    </p:spTree>
    <p:extLst>
      <p:ext uri="{BB962C8B-B14F-4D97-AF65-F5344CB8AC3E}">
        <p14:creationId xmlns:p14="http://schemas.microsoft.com/office/powerpoint/2010/main" val="118927618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7650" name="Title 2"/>
          <p:cNvSpPr>
            <a:spLocks noGrp="1"/>
          </p:cNvSpPr>
          <p:nvPr>
            <p:ph type="title"/>
          </p:nvPr>
        </p:nvSpPr>
        <p:spPr/>
        <p:txBody>
          <a:bodyPr/>
          <a:lstStyle/>
          <a:p>
            <a:r>
              <a:rPr lang="en-US" sz="4000" b="1" dirty="0" smtClean="0">
                <a:solidFill>
                  <a:schemeClr val="bg1">
                    <a:lumMod val="75000"/>
                  </a:schemeClr>
                </a:solidFill>
              </a:rPr>
              <a:t>How to Run a Successful Senate Campaign</a:t>
            </a:r>
          </a:p>
        </p:txBody>
      </p:sp>
      <p:sp>
        <p:nvSpPr>
          <p:cNvPr id="5" name="Content Placeholder 4"/>
          <p:cNvSpPr>
            <a:spLocks noGrp="1"/>
          </p:cNvSpPr>
          <p:nvPr>
            <p:ph idx="1"/>
          </p:nvPr>
        </p:nvSpPr>
        <p:spPr/>
        <p:txBody>
          <a:bodyPr>
            <a:normAutofit lnSpcReduction="10000"/>
          </a:bodyPr>
          <a:lstStyle/>
          <a:p>
            <a:pPr>
              <a:lnSpc>
                <a:spcPct val="80000"/>
              </a:lnSpc>
            </a:pPr>
            <a:r>
              <a:rPr lang="en-US" sz="3000" dirty="0" smtClean="0">
                <a:solidFill>
                  <a:schemeClr val="bg1"/>
                </a:solidFill>
              </a:rPr>
              <a:t>Planning</a:t>
            </a:r>
          </a:p>
          <a:p>
            <a:pPr lvl="1">
              <a:lnSpc>
                <a:spcPct val="80000"/>
              </a:lnSpc>
            </a:pPr>
            <a:r>
              <a:rPr lang="en-US" sz="2600" dirty="0" smtClean="0">
                <a:solidFill>
                  <a:schemeClr val="bg1"/>
                </a:solidFill>
              </a:rPr>
              <a:t>Platform</a:t>
            </a:r>
          </a:p>
          <a:p>
            <a:pPr lvl="1">
              <a:lnSpc>
                <a:spcPct val="80000"/>
              </a:lnSpc>
            </a:pPr>
            <a:r>
              <a:rPr lang="en-US" sz="2600" dirty="0" smtClean="0">
                <a:solidFill>
                  <a:schemeClr val="bg1"/>
                </a:solidFill>
              </a:rPr>
              <a:t>Fundraising &amp; Budgeting</a:t>
            </a:r>
          </a:p>
          <a:p>
            <a:pPr lvl="1">
              <a:lnSpc>
                <a:spcPct val="80000"/>
              </a:lnSpc>
            </a:pPr>
            <a:r>
              <a:rPr lang="en-US" sz="2600" dirty="0" smtClean="0">
                <a:solidFill>
                  <a:schemeClr val="bg1"/>
                </a:solidFill>
              </a:rPr>
              <a:t>Scheduling</a:t>
            </a:r>
            <a:endParaRPr lang="en-US" sz="2200" dirty="0" smtClean="0">
              <a:solidFill>
                <a:schemeClr val="bg1"/>
              </a:solidFill>
            </a:endParaRPr>
          </a:p>
          <a:p>
            <a:pPr>
              <a:lnSpc>
                <a:spcPct val="80000"/>
              </a:lnSpc>
            </a:pPr>
            <a:r>
              <a:rPr lang="en-US" sz="3000" dirty="0" smtClean="0">
                <a:solidFill>
                  <a:schemeClr val="bg1"/>
                </a:solidFill>
              </a:rPr>
              <a:t>Visibility</a:t>
            </a:r>
          </a:p>
          <a:p>
            <a:pPr lvl="1">
              <a:lnSpc>
                <a:spcPct val="80000"/>
              </a:lnSpc>
            </a:pPr>
            <a:r>
              <a:rPr lang="en-US" sz="2600" dirty="0" smtClean="0">
                <a:solidFill>
                  <a:schemeClr val="bg1"/>
                </a:solidFill>
              </a:rPr>
              <a:t>Physical</a:t>
            </a:r>
          </a:p>
          <a:p>
            <a:pPr lvl="1">
              <a:lnSpc>
                <a:spcPct val="80000"/>
              </a:lnSpc>
            </a:pPr>
            <a:r>
              <a:rPr lang="en-US" sz="2600" dirty="0" smtClean="0">
                <a:solidFill>
                  <a:schemeClr val="bg1"/>
                </a:solidFill>
              </a:rPr>
              <a:t>Online</a:t>
            </a:r>
          </a:p>
          <a:p>
            <a:pPr>
              <a:lnSpc>
                <a:spcPct val="80000"/>
              </a:lnSpc>
            </a:pPr>
            <a:r>
              <a:rPr lang="en-US" sz="3000" dirty="0" smtClean="0">
                <a:solidFill>
                  <a:schemeClr val="bg1"/>
                </a:solidFill>
              </a:rPr>
              <a:t>Outreach</a:t>
            </a:r>
          </a:p>
          <a:p>
            <a:pPr lvl="1">
              <a:lnSpc>
                <a:spcPct val="80000"/>
              </a:lnSpc>
            </a:pPr>
            <a:r>
              <a:rPr lang="en-US" sz="2600" dirty="0" smtClean="0">
                <a:solidFill>
                  <a:schemeClr val="bg1"/>
                </a:solidFill>
              </a:rPr>
              <a:t>Meet &amp; Greet</a:t>
            </a:r>
          </a:p>
          <a:p>
            <a:pPr lvl="1">
              <a:lnSpc>
                <a:spcPct val="80000"/>
              </a:lnSpc>
            </a:pPr>
            <a:r>
              <a:rPr lang="en-US" sz="2600" dirty="0" smtClean="0">
                <a:solidFill>
                  <a:schemeClr val="bg1"/>
                </a:solidFill>
              </a:rPr>
              <a:t>Organizations</a:t>
            </a:r>
          </a:p>
          <a:p>
            <a:pPr lvl="1">
              <a:lnSpc>
                <a:spcPct val="80000"/>
              </a:lnSpc>
            </a:pPr>
            <a:r>
              <a:rPr lang="en-US" sz="2600" dirty="0" smtClean="0">
                <a:solidFill>
                  <a:schemeClr val="bg1"/>
                </a:solidFill>
              </a:rPr>
              <a:t>E-Mail Lists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22" name="Title 2"/>
          <p:cNvSpPr>
            <a:spLocks noGrp="1"/>
          </p:cNvSpPr>
          <p:nvPr>
            <p:ph type="title"/>
          </p:nvPr>
        </p:nvSpPr>
        <p:spPr/>
        <p:txBody>
          <a:bodyPr/>
          <a:lstStyle/>
          <a:p>
            <a:r>
              <a:rPr lang="en-US" b="1" dirty="0" smtClean="0">
                <a:solidFill>
                  <a:schemeClr val="bg1">
                    <a:lumMod val="75000"/>
                  </a:schemeClr>
                </a:solidFill>
              </a:rPr>
              <a:t>What to Expect Next</a:t>
            </a:r>
          </a:p>
        </p:txBody>
      </p:sp>
      <p:sp>
        <p:nvSpPr>
          <p:cNvPr id="5" name="Content Placeholder 4"/>
          <p:cNvSpPr>
            <a:spLocks noGrp="1"/>
          </p:cNvSpPr>
          <p:nvPr>
            <p:ph idx="1"/>
          </p:nvPr>
        </p:nvSpPr>
        <p:spPr/>
        <p:txBody>
          <a:bodyPr>
            <a:normAutofit/>
          </a:bodyPr>
          <a:lstStyle/>
          <a:p>
            <a:pPr>
              <a:lnSpc>
                <a:spcPct val="90000"/>
              </a:lnSpc>
            </a:pPr>
            <a:r>
              <a:rPr lang="en-US" sz="3000" dirty="0" smtClean="0">
                <a:solidFill>
                  <a:schemeClr val="bg1"/>
                </a:solidFill>
              </a:rPr>
              <a:t>Senate Meetings</a:t>
            </a:r>
          </a:p>
          <a:p>
            <a:pPr lvl="1">
              <a:lnSpc>
                <a:spcPct val="90000"/>
              </a:lnSpc>
            </a:pPr>
            <a:r>
              <a:rPr lang="en-US" sz="2600" dirty="0" smtClean="0">
                <a:solidFill>
                  <a:schemeClr val="bg1"/>
                </a:solidFill>
              </a:rPr>
              <a:t>Every Tuesdays at 6:00 pm </a:t>
            </a:r>
            <a:endParaRPr lang="en-US" sz="2600" dirty="0" smtClean="0">
              <a:solidFill>
                <a:schemeClr val="bg1"/>
              </a:solidFill>
            </a:endParaRPr>
          </a:p>
          <a:p>
            <a:pPr>
              <a:lnSpc>
                <a:spcPct val="90000"/>
              </a:lnSpc>
            </a:pPr>
            <a:r>
              <a:rPr lang="en-US" sz="3000" dirty="0" smtClean="0">
                <a:solidFill>
                  <a:schemeClr val="bg1"/>
                </a:solidFill>
              </a:rPr>
              <a:t>Serve on a Senate Committee</a:t>
            </a:r>
          </a:p>
          <a:p>
            <a:pPr>
              <a:lnSpc>
                <a:spcPct val="90000"/>
              </a:lnSpc>
            </a:pPr>
            <a:r>
              <a:rPr lang="en-US" sz="3000" dirty="0" smtClean="0">
                <a:solidFill>
                  <a:schemeClr val="bg1"/>
                </a:solidFill>
              </a:rPr>
              <a:t>Participate in your College Caucus</a:t>
            </a:r>
          </a:p>
          <a:p>
            <a:pPr>
              <a:lnSpc>
                <a:spcPct val="90000"/>
              </a:lnSpc>
            </a:pPr>
            <a:r>
              <a:rPr lang="en-US" sz="3000" dirty="0" smtClean="0">
                <a:solidFill>
                  <a:schemeClr val="bg1"/>
                </a:solidFill>
              </a:rPr>
              <a:t>Confirm Judicial Appointments</a:t>
            </a:r>
          </a:p>
          <a:p>
            <a:pPr>
              <a:lnSpc>
                <a:spcPct val="90000"/>
              </a:lnSpc>
            </a:pPr>
            <a:r>
              <a:rPr lang="en-US" sz="3000" dirty="0" smtClean="0">
                <a:solidFill>
                  <a:schemeClr val="bg1"/>
                </a:solidFill>
              </a:rPr>
              <a:t>Vote on OFA Standing Rules</a:t>
            </a:r>
          </a:p>
          <a:p>
            <a:pPr>
              <a:lnSpc>
                <a:spcPct val="90000"/>
              </a:lnSpc>
            </a:pPr>
            <a:r>
              <a:rPr lang="en-US" sz="3000" dirty="0" smtClean="0">
                <a:solidFill>
                  <a:schemeClr val="bg1"/>
                </a:solidFill>
              </a:rPr>
              <a:t>Write, debate, and vote </a:t>
            </a:r>
            <a:r>
              <a:rPr lang="en-US" sz="3000" smtClean="0">
                <a:solidFill>
                  <a:schemeClr val="bg1"/>
                </a:solidFill>
              </a:rPr>
              <a:t>on legislation</a:t>
            </a:r>
            <a:endParaRPr lang="en-US" sz="3000" dirty="0" smtClean="0">
              <a:solidFill>
                <a:schemeClr val="bg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2770" name="Title 2"/>
          <p:cNvSpPr>
            <a:spLocks noGrp="1"/>
          </p:cNvSpPr>
          <p:nvPr>
            <p:ph type="ctrTitle"/>
          </p:nvPr>
        </p:nvSpPr>
        <p:spPr/>
        <p:txBody>
          <a:bodyPr/>
          <a:lstStyle/>
          <a:p>
            <a:r>
              <a:rPr lang="en-US" b="1" dirty="0" smtClean="0">
                <a:solidFill>
                  <a:schemeClr val="bg1">
                    <a:lumMod val="75000"/>
                  </a:schemeClr>
                </a:solidFill>
              </a:rPr>
              <a:t>Questions?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background12.jpg"/>
          <p:cNvPicPr>
            <a:picLocks noChangeAspect="1"/>
          </p:cNvPicPr>
          <p:nvPr/>
        </p:nvPicPr>
        <p:blipFill>
          <a:blip r:embed="rId3" cstate="print"/>
          <a:srcRect/>
          <a:stretch>
            <a:fillRect/>
          </a:stretch>
        </p:blipFill>
        <p:spPr bwMode="auto">
          <a:xfrm>
            <a:off x="-10416" y="-22872"/>
            <a:ext cx="9144000" cy="6858000"/>
          </a:xfrm>
          <a:prstGeom prst="rect">
            <a:avLst/>
          </a:prstGeom>
          <a:noFill/>
          <a:ln w="9525">
            <a:noFill/>
            <a:miter lim="800000"/>
            <a:headEnd/>
            <a:tailEnd/>
          </a:ln>
        </p:spPr>
      </p:pic>
      <p:sp>
        <p:nvSpPr>
          <p:cNvPr id="15362" name="Title 5"/>
          <p:cNvSpPr>
            <a:spLocks noGrp="1"/>
          </p:cNvSpPr>
          <p:nvPr>
            <p:ph type="title"/>
          </p:nvPr>
        </p:nvSpPr>
        <p:spPr/>
        <p:txBody>
          <a:bodyPr/>
          <a:lstStyle/>
          <a:p>
            <a:r>
              <a:rPr lang="en-US" sz="3500" b="1" dirty="0" smtClean="0">
                <a:solidFill>
                  <a:schemeClr val="bg1">
                    <a:lumMod val="75000"/>
                  </a:schemeClr>
                </a:solidFill>
              </a:rPr>
              <a:t>Meet the Current ASG Leadership Team</a:t>
            </a:r>
          </a:p>
        </p:txBody>
      </p:sp>
      <p:sp>
        <p:nvSpPr>
          <p:cNvPr id="15363" name="Content Placeholder 6"/>
          <p:cNvSpPr>
            <a:spLocks noGrp="1"/>
          </p:cNvSpPr>
          <p:nvPr>
            <p:ph idx="1"/>
          </p:nvPr>
        </p:nvSpPr>
        <p:spPr>
          <a:xfrm>
            <a:off x="457200" y="1524000"/>
            <a:ext cx="8229600" cy="4525963"/>
          </a:xfrm>
        </p:spPr>
        <p:txBody>
          <a:bodyPr/>
          <a:lstStyle/>
          <a:p>
            <a:r>
              <a:rPr lang="en-US" sz="2400" dirty="0" smtClean="0">
                <a:solidFill>
                  <a:schemeClr val="bg1"/>
                </a:solidFill>
              </a:rPr>
              <a:t>President – Andrew </a:t>
            </a:r>
            <a:r>
              <a:rPr lang="en-US" sz="2400" dirty="0" err="1" smtClean="0">
                <a:solidFill>
                  <a:schemeClr val="bg1"/>
                </a:solidFill>
              </a:rPr>
              <a:t>Counce</a:t>
            </a:r>
            <a:endParaRPr lang="en-US" sz="2400" dirty="0" smtClean="0">
              <a:solidFill>
                <a:schemeClr val="bg1"/>
              </a:solidFill>
            </a:endParaRPr>
          </a:p>
          <a:p>
            <a:r>
              <a:rPr lang="en-US" sz="2400" dirty="0" smtClean="0">
                <a:solidFill>
                  <a:schemeClr val="bg1"/>
                </a:solidFill>
              </a:rPr>
              <a:t>Vice President – Natalie </a:t>
            </a:r>
            <a:r>
              <a:rPr lang="en-US" sz="2400" dirty="0" err="1" smtClean="0">
                <a:solidFill>
                  <a:schemeClr val="bg1"/>
                </a:solidFill>
              </a:rPr>
              <a:t>Counce</a:t>
            </a:r>
            <a:r>
              <a:rPr lang="en-US" sz="2400" dirty="0" smtClean="0">
                <a:solidFill>
                  <a:schemeClr val="bg1"/>
                </a:solidFill>
              </a:rPr>
              <a:t> </a:t>
            </a:r>
          </a:p>
          <a:p>
            <a:r>
              <a:rPr lang="en-US" sz="2400" dirty="0" smtClean="0">
                <a:solidFill>
                  <a:schemeClr val="bg1"/>
                </a:solidFill>
              </a:rPr>
              <a:t>Secretary – Ashton Yarbrough</a:t>
            </a:r>
          </a:p>
          <a:p>
            <a:r>
              <a:rPr lang="en-US" sz="2400" dirty="0" smtClean="0">
                <a:solidFill>
                  <a:schemeClr val="bg1"/>
                </a:solidFill>
              </a:rPr>
              <a:t>Treasurer – Macarena Arce</a:t>
            </a:r>
          </a:p>
          <a:p>
            <a:r>
              <a:rPr lang="en-US" sz="2400" dirty="0">
                <a:solidFill>
                  <a:schemeClr val="bg1"/>
                </a:solidFill>
              </a:rPr>
              <a:t>Chief of Staff – </a:t>
            </a:r>
            <a:r>
              <a:rPr lang="en-US" sz="2400" dirty="0" smtClean="0">
                <a:solidFill>
                  <a:schemeClr val="bg1"/>
                </a:solidFill>
              </a:rPr>
              <a:t>J.T. Hale</a:t>
            </a:r>
            <a:endParaRPr lang="en-US" sz="2400" dirty="0">
              <a:solidFill>
                <a:schemeClr val="bg1"/>
              </a:solidFill>
            </a:endParaRPr>
          </a:p>
          <a:p>
            <a:r>
              <a:rPr lang="en-US" sz="2400" dirty="0" smtClean="0">
                <a:solidFill>
                  <a:schemeClr val="bg1"/>
                </a:solidFill>
              </a:rPr>
              <a:t>Chair of the Senate – Colman </a:t>
            </a:r>
            <a:r>
              <a:rPr lang="en-US" sz="2400" dirty="0" err="1" smtClean="0">
                <a:solidFill>
                  <a:schemeClr val="bg1"/>
                </a:solidFill>
              </a:rPr>
              <a:t>Betler</a:t>
            </a:r>
            <a:r>
              <a:rPr lang="en-US" sz="2400" dirty="0" smtClean="0">
                <a:solidFill>
                  <a:schemeClr val="bg1"/>
                </a:solidFill>
              </a:rPr>
              <a:t>  </a:t>
            </a:r>
            <a:endParaRPr lang="en-US" sz="2400" dirty="0">
              <a:solidFill>
                <a:schemeClr val="bg1"/>
              </a:solidFill>
            </a:endParaRPr>
          </a:p>
          <a:p>
            <a:r>
              <a:rPr lang="en-US" sz="2400" dirty="0" smtClean="0">
                <a:solidFill>
                  <a:schemeClr val="bg1"/>
                </a:solidFill>
              </a:rPr>
              <a:t>Chief Justice – Andrew Hansen</a:t>
            </a:r>
          </a:p>
          <a:p>
            <a:r>
              <a:rPr lang="en-US" sz="2400" dirty="0" smtClean="0">
                <a:solidFill>
                  <a:schemeClr val="bg1"/>
                </a:solidFill>
              </a:rPr>
              <a:t>Freshman Leadership Forum Coordinator – Abigail 							Walker</a:t>
            </a:r>
          </a:p>
          <a:p>
            <a:r>
              <a:rPr lang="en-US" sz="2400" dirty="0" smtClean="0">
                <a:solidFill>
                  <a:schemeClr val="bg1"/>
                </a:solidFill>
              </a:rPr>
              <a:t>Advisor – Michael McAllister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6386" name="Title 5"/>
          <p:cNvSpPr>
            <a:spLocks noGrp="1"/>
          </p:cNvSpPr>
          <p:nvPr>
            <p:ph type="title"/>
          </p:nvPr>
        </p:nvSpPr>
        <p:spPr/>
        <p:txBody>
          <a:bodyPr/>
          <a:lstStyle/>
          <a:p>
            <a:r>
              <a:rPr lang="en-US" b="1" dirty="0" smtClean="0">
                <a:solidFill>
                  <a:schemeClr val="bg1">
                    <a:lumMod val="75000"/>
                  </a:schemeClr>
                </a:solidFill>
              </a:rPr>
              <a:t>What is ASG?</a:t>
            </a:r>
          </a:p>
        </p:txBody>
      </p:sp>
      <p:sp>
        <p:nvSpPr>
          <p:cNvPr id="16387" name="Content Placeholder 6"/>
          <p:cNvSpPr>
            <a:spLocks noGrp="1"/>
          </p:cNvSpPr>
          <p:nvPr>
            <p:ph idx="1"/>
          </p:nvPr>
        </p:nvSpPr>
        <p:spPr/>
        <p:txBody>
          <a:bodyPr/>
          <a:lstStyle/>
          <a:p>
            <a:pPr algn="ctr">
              <a:buNone/>
            </a:pPr>
            <a:endParaRPr lang="en-US" dirty="0" smtClean="0">
              <a:solidFill>
                <a:schemeClr val="bg1"/>
              </a:solidFill>
            </a:endParaRPr>
          </a:p>
          <a:p>
            <a:pPr algn="ctr">
              <a:buNone/>
            </a:pPr>
            <a:r>
              <a:rPr lang="en-US" dirty="0" smtClean="0">
                <a:solidFill>
                  <a:schemeClr val="bg1"/>
                </a:solidFill>
              </a:rPr>
              <a:t>ASG is a student-led organization that acts as an organized voice for all students and strives to effectively represent student interest.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8434" name="Title 5"/>
          <p:cNvSpPr>
            <a:spLocks noGrp="1"/>
          </p:cNvSpPr>
          <p:nvPr>
            <p:ph type="title"/>
          </p:nvPr>
        </p:nvSpPr>
        <p:spPr/>
        <p:txBody>
          <a:bodyPr/>
          <a:lstStyle/>
          <a:p>
            <a:r>
              <a:rPr lang="en-US" b="1" dirty="0" smtClean="0">
                <a:solidFill>
                  <a:schemeClr val="bg1">
                    <a:lumMod val="75000"/>
                  </a:schemeClr>
                </a:solidFill>
              </a:rPr>
              <a:t>ASG’s Purpose</a:t>
            </a:r>
          </a:p>
        </p:txBody>
      </p:sp>
      <p:sp>
        <p:nvSpPr>
          <p:cNvPr id="7" name="Content Placeholder 6"/>
          <p:cNvSpPr>
            <a:spLocks noGrp="1"/>
          </p:cNvSpPr>
          <p:nvPr>
            <p:ph idx="1"/>
          </p:nvPr>
        </p:nvSpPr>
        <p:spPr/>
        <p:txBody>
          <a:bodyPr>
            <a:normAutofit/>
          </a:bodyPr>
          <a:lstStyle/>
          <a:p>
            <a:pPr algn="ctr">
              <a:lnSpc>
                <a:spcPct val="80000"/>
              </a:lnSpc>
              <a:buNone/>
            </a:pPr>
            <a:r>
              <a:rPr lang="en-US" sz="3000" dirty="0" smtClean="0">
                <a:solidFill>
                  <a:schemeClr val="bg1"/>
                </a:solidFill>
              </a:rPr>
              <a:t>The Associated Student Government shall act as an organized voice for all students of the University of Arkansas, to effectively represent students in the University’s decision and policy making process and to provide a broad educational experience for students, while promoting citizenship on campus and in the greater community.  In doing so, ASG knowingly and responsibly recognizes the students’ roles in the shared governance of the University of Arkansas.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6386" name="Title 5"/>
          <p:cNvSpPr>
            <a:spLocks noGrp="1"/>
          </p:cNvSpPr>
          <p:nvPr>
            <p:ph type="title"/>
          </p:nvPr>
        </p:nvSpPr>
        <p:spPr/>
        <p:txBody>
          <a:bodyPr/>
          <a:lstStyle/>
          <a:p>
            <a:r>
              <a:rPr lang="en-US" sz="4000" b="1" dirty="0" smtClean="0">
                <a:solidFill>
                  <a:schemeClr val="bg1">
                    <a:lumMod val="75000"/>
                  </a:schemeClr>
                </a:solidFill>
              </a:rPr>
              <a:t>ASG ‘17-’18 Fast Facts</a:t>
            </a:r>
          </a:p>
        </p:txBody>
      </p:sp>
      <p:sp>
        <p:nvSpPr>
          <p:cNvPr id="6" name="TextBox 5"/>
          <p:cNvSpPr txBox="1"/>
          <p:nvPr/>
        </p:nvSpPr>
        <p:spPr>
          <a:xfrm>
            <a:off x="381000" y="1219200"/>
            <a:ext cx="8458200" cy="4985981"/>
          </a:xfrm>
          <a:prstGeom prst="rect">
            <a:avLst/>
          </a:prstGeom>
          <a:noFill/>
        </p:spPr>
        <p:txBody>
          <a:bodyPr wrap="square" rtlCol="0">
            <a:spAutoFit/>
          </a:bodyPr>
          <a:lstStyle/>
          <a:p>
            <a:pPr lvl="0">
              <a:buFontTx/>
              <a:buChar char="-"/>
            </a:pPr>
            <a:endParaRPr lang="en-US" sz="1400" dirty="0" smtClean="0">
              <a:solidFill>
                <a:schemeClr val="bg1"/>
              </a:solidFill>
              <a:latin typeface="Book Antiqua" pitchFamily="18" charset="0"/>
            </a:endParaRPr>
          </a:p>
          <a:p>
            <a:pPr lvl="0">
              <a:buFontTx/>
              <a:buChar char="-"/>
            </a:pPr>
            <a:r>
              <a:rPr lang="en-US" sz="1400" dirty="0" smtClean="0">
                <a:solidFill>
                  <a:schemeClr val="bg1"/>
                </a:solidFill>
                <a:latin typeface="Book Antiqua" pitchFamily="18" charset="0"/>
              </a:rPr>
              <a:t>-</a:t>
            </a:r>
            <a:r>
              <a:rPr lang="en-US" sz="1600" dirty="0" smtClean="0">
                <a:solidFill>
                  <a:schemeClr val="bg1"/>
                </a:solidFill>
                <a:latin typeface="Book Antiqua" pitchFamily="18" charset="0"/>
              </a:rPr>
              <a:t>ASG Membership consists of </a:t>
            </a:r>
            <a:r>
              <a:rPr lang="en-US" sz="1600" b="1" dirty="0" smtClean="0">
                <a:solidFill>
                  <a:schemeClr val="bg1"/>
                </a:solidFill>
                <a:latin typeface="Book Antiqua" pitchFamily="18" charset="0"/>
              </a:rPr>
              <a:t>255 active student leaders </a:t>
            </a:r>
            <a:r>
              <a:rPr lang="en-US" sz="1600" dirty="0" smtClean="0">
                <a:solidFill>
                  <a:schemeClr val="bg1"/>
                </a:solidFill>
                <a:latin typeface="Book Antiqua" pitchFamily="18" charset="0"/>
              </a:rPr>
              <a:t>including the </a:t>
            </a:r>
            <a:r>
              <a:rPr lang="en-US" sz="1600" b="1" dirty="0" smtClean="0">
                <a:solidFill>
                  <a:schemeClr val="bg1"/>
                </a:solidFill>
                <a:latin typeface="Book Antiqua" pitchFamily="18" charset="0"/>
              </a:rPr>
              <a:t>6 Executive </a:t>
            </a:r>
            <a:r>
              <a:rPr lang="en-US" sz="1600" dirty="0" smtClean="0">
                <a:solidFill>
                  <a:schemeClr val="bg1"/>
                </a:solidFill>
                <a:latin typeface="Book Antiqua" pitchFamily="18" charset="0"/>
              </a:rPr>
              <a:t>Officers</a:t>
            </a:r>
            <a:r>
              <a:rPr lang="en-US" sz="1600" b="1" dirty="0" smtClean="0">
                <a:solidFill>
                  <a:schemeClr val="bg1"/>
                </a:solidFill>
                <a:latin typeface="Book Antiqua" pitchFamily="18" charset="0"/>
              </a:rPr>
              <a:t>, 50 Senators</a:t>
            </a:r>
            <a:r>
              <a:rPr lang="en-US" sz="1600" dirty="0" smtClean="0">
                <a:solidFill>
                  <a:schemeClr val="bg1"/>
                </a:solidFill>
                <a:latin typeface="Book Antiqua" pitchFamily="18" charset="0"/>
              </a:rPr>
              <a:t>, </a:t>
            </a:r>
            <a:r>
              <a:rPr lang="en-US" sz="1600" b="1" dirty="0" smtClean="0">
                <a:solidFill>
                  <a:schemeClr val="bg1"/>
                </a:solidFill>
                <a:latin typeface="Book Antiqua" pitchFamily="18" charset="0"/>
              </a:rPr>
              <a:t>50 Graduate </a:t>
            </a:r>
            <a:r>
              <a:rPr lang="en-US" sz="1600" dirty="0" smtClean="0">
                <a:solidFill>
                  <a:schemeClr val="bg1"/>
                </a:solidFill>
                <a:latin typeface="Book Antiqua" pitchFamily="18" charset="0"/>
              </a:rPr>
              <a:t>Student Congress Representatives, </a:t>
            </a:r>
            <a:r>
              <a:rPr lang="en-US" sz="1600" b="1" dirty="0" smtClean="0">
                <a:solidFill>
                  <a:schemeClr val="bg1"/>
                </a:solidFill>
                <a:latin typeface="Book Antiqua" pitchFamily="18" charset="0"/>
              </a:rPr>
              <a:t>25 Cabinet Officials, 40 Freshman Leadership Forum</a:t>
            </a:r>
            <a:r>
              <a:rPr lang="en-US" sz="1600" dirty="0" smtClean="0">
                <a:solidFill>
                  <a:schemeClr val="bg1"/>
                </a:solidFill>
                <a:latin typeface="Book Antiqua" pitchFamily="18" charset="0"/>
              </a:rPr>
              <a:t>, </a:t>
            </a:r>
            <a:r>
              <a:rPr lang="en-US" sz="1600" b="1" dirty="0" smtClean="0">
                <a:solidFill>
                  <a:schemeClr val="bg1"/>
                </a:solidFill>
                <a:latin typeface="Book Antiqua" pitchFamily="18" charset="0"/>
              </a:rPr>
              <a:t>11 members of Judicial,</a:t>
            </a:r>
            <a:r>
              <a:rPr lang="en-US" sz="1600" dirty="0" smtClean="0">
                <a:solidFill>
                  <a:schemeClr val="bg1"/>
                </a:solidFill>
                <a:latin typeface="Book Antiqua" pitchFamily="18" charset="0"/>
              </a:rPr>
              <a:t> </a:t>
            </a:r>
            <a:r>
              <a:rPr lang="en-US" sz="1600" b="1" dirty="0" smtClean="0">
                <a:solidFill>
                  <a:schemeClr val="bg1"/>
                </a:solidFill>
                <a:latin typeface="Book Antiqua" pitchFamily="18" charset="0"/>
              </a:rPr>
              <a:t>9 Office of Financial Affairs Board Members</a:t>
            </a:r>
            <a:r>
              <a:rPr lang="en-US" sz="1600" dirty="0" smtClean="0">
                <a:solidFill>
                  <a:schemeClr val="bg1"/>
                </a:solidFill>
                <a:latin typeface="Book Antiqua" pitchFamily="18" charset="0"/>
              </a:rPr>
              <a:t>, </a:t>
            </a:r>
            <a:r>
              <a:rPr lang="en-US" sz="1600" b="1" dirty="0" smtClean="0">
                <a:solidFill>
                  <a:schemeClr val="bg1"/>
                </a:solidFill>
                <a:latin typeface="Book Antiqua" pitchFamily="18" charset="0"/>
              </a:rPr>
              <a:t>7 Freshman Leadership Forum Staff, and nearly 100 University-Wide Committee Appointments</a:t>
            </a:r>
          </a:p>
          <a:p>
            <a:pPr lvl="0">
              <a:buFontTx/>
              <a:buChar char="-"/>
            </a:pPr>
            <a:endParaRPr lang="en-US" sz="1600" b="1" dirty="0" smtClean="0">
              <a:solidFill>
                <a:schemeClr val="bg1"/>
              </a:solidFill>
              <a:latin typeface="Book Antiqua" pitchFamily="18" charset="0"/>
            </a:endParaRPr>
          </a:p>
          <a:p>
            <a:pPr lvl="0">
              <a:buFontTx/>
              <a:buChar char="-"/>
            </a:pPr>
            <a:r>
              <a:rPr lang="en-US" sz="1600" dirty="0" smtClean="0">
                <a:solidFill>
                  <a:schemeClr val="bg1"/>
                </a:solidFill>
                <a:latin typeface="Book Antiqua" pitchFamily="18" charset="0"/>
              </a:rPr>
              <a:t>Recent Executive and Legislative Achievements Include: </a:t>
            </a:r>
            <a:r>
              <a:rPr lang="en-US" sz="1600" b="1" i="1" dirty="0" smtClean="0">
                <a:solidFill>
                  <a:schemeClr val="bg1"/>
                </a:solidFill>
                <a:latin typeface="Book Antiqua" pitchFamily="18" charset="0"/>
              </a:rPr>
              <a:t>Work It Off Program, Meal Donation Program, </a:t>
            </a:r>
            <a:r>
              <a:rPr lang="en-US" sz="1600" b="1" dirty="0" smtClean="0">
                <a:solidFill>
                  <a:schemeClr val="bg1"/>
                </a:solidFill>
                <a:latin typeface="Book Antiqua" pitchFamily="18" charset="0"/>
              </a:rPr>
              <a:t>Grade Forgiveness Policy Change, </a:t>
            </a:r>
            <a:r>
              <a:rPr lang="en-US" sz="1600" b="1" i="1" dirty="0" smtClean="0">
                <a:solidFill>
                  <a:schemeClr val="bg1"/>
                </a:solidFill>
                <a:latin typeface="Book Antiqua" pitchFamily="18" charset="0"/>
              </a:rPr>
              <a:t>Good Samaritan Policy, </a:t>
            </a:r>
            <a:r>
              <a:rPr lang="en-US" sz="1600" b="1" dirty="0" smtClean="0">
                <a:solidFill>
                  <a:schemeClr val="bg1"/>
                </a:solidFill>
                <a:latin typeface="Book Antiqua" pitchFamily="18" charset="0"/>
              </a:rPr>
              <a:t>Legislative Lobbying Trips to D.C. and Little Rock, </a:t>
            </a:r>
            <a:r>
              <a:rPr lang="en-US" sz="1600" b="1" i="1" dirty="0" smtClean="0">
                <a:solidFill>
                  <a:schemeClr val="bg1"/>
                </a:solidFill>
                <a:latin typeface="Book Antiqua" pitchFamily="18" charset="0"/>
              </a:rPr>
              <a:t>Ask ASG Day, </a:t>
            </a:r>
            <a:r>
              <a:rPr lang="en-US" sz="1600" b="1" dirty="0" smtClean="0">
                <a:solidFill>
                  <a:schemeClr val="bg1"/>
                </a:solidFill>
                <a:latin typeface="Book Antiqua" pitchFamily="18" charset="0"/>
              </a:rPr>
              <a:t>Institution of Campus Closet, Sidewalk (Senior Walk) Repair Legislation</a:t>
            </a:r>
            <a:r>
              <a:rPr lang="en-US" sz="1600" b="1" i="1" dirty="0" smtClean="0">
                <a:solidFill>
                  <a:schemeClr val="bg1"/>
                </a:solidFill>
                <a:latin typeface="Book Antiqua" pitchFamily="18" charset="0"/>
              </a:rPr>
              <a:t>.</a:t>
            </a:r>
          </a:p>
          <a:p>
            <a:pPr lvl="0">
              <a:buFontTx/>
              <a:buChar char="-"/>
            </a:pPr>
            <a:endParaRPr lang="en-US" sz="1600" b="1" i="1" dirty="0" smtClean="0">
              <a:solidFill>
                <a:schemeClr val="bg1"/>
              </a:solidFill>
              <a:latin typeface="Book Antiqua" pitchFamily="18" charset="0"/>
            </a:endParaRPr>
          </a:p>
          <a:p>
            <a:pPr lvl="0">
              <a:buFontTx/>
              <a:buChar char="-"/>
            </a:pPr>
            <a:r>
              <a:rPr lang="en-US" sz="1600" dirty="0" smtClean="0">
                <a:solidFill>
                  <a:schemeClr val="bg1"/>
                </a:solidFill>
                <a:latin typeface="Book Antiqua" pitchFamily="18" charset="0"/>
              </a:rPr>
              <a:t>ASG hosts nearly two dozen events a year, including: </a:t>
            </a:r>
            <a:r>
              <a:rPr lang="en-US" sz="1600" b="1" i="1" dirty="0" smtClean="0">
                <a:solidFill>
                  <a:schemeClr val="bg1"/>
                </a:solidFill>
                <a:latin typeface="Book Antiqua" pitchFamily="18" charset="0"/>
              </a:rPr>
              <a:t>Family of the Year, Health Week, Creed Week, The Chancellor’s Ball, Welcome Back Cookout, Scooter Safety Awareness Day, Homecoming Court Selection, Readership Day, Faculty Appreciation Banquet, MLK Day Vigil, Rollin’ with the Razorbacks, Sexual Assault Awareness Day </a:t>
            </a:r>
            <a:r>
              <a:rPr lang="en-US" sz="1600" i="1" dirty="0" smtClean="0">
                <a:solidFill>
                  <a:schemeClr val="bg1"/>
                </a:solidFill>
                <a:latin typeface="Book Antiqua" pitchFamily="18" charset="0"/>
              </a:rPr>
              <a:t>and many more! </a:t>
            </a:r>
          </a:p>
          <a:p>
            <a:pPr lvl="0">
              <a:buFontTx/>
              <a:buChar char="-"/>
            </a:pPr>
            <a:endParaRPr lang="en-US" sz="1600" dirty="0" smtClean="0">
              <a:solidFill>
                <a:schemeClr val="bg1"/>
              </a:solidFill>
              <a:latin typeface="Book Antiqua" pitchFamily="18" charset="0"/>
            </a:endParaRPr>
          </a:p>
          <a:p>
            <a:pPr lvl="0">
              <a:buFontTx/>
              <a:buChar char="-"/>
            </a:pPr>
            <a:r>
              <a:rPr lang="en-US" sz="1600" dirty="0" smtClean="0">
                <a:solidFill>
                  <a:schemeClr val="bg1"/>
                </a:solidFill>
                <a:latin typeface="Book Antiqua" pitchFamily="18" charset="0"/>
              </a:rPr>
              <a:t>ASG’s budget </a:t>
            </a:r>
            <a:r>
              <a:rPr lang="en-US" sz="1600" b="1" dirty="0" smtClean="0">
                <a:solidFill>
                  <a:schemeClr val="bg1"/>
                </a:solidFill>
                <a:latin typeface="Book Antiqua" pitchFamily="18" charset="0"/>
              </a:rPr>
              <a:t>is half a million dollars </a:t>
            </a:r>
            <a:r>
              <a:rPr lang="en-US" sz="1600" dirty="0" smtClean="0">
                <a:solidFill>
                  <a:schemeClr val="bg1"/>
                </a:solidFill>
                <a:latin typeface="Book Antiqua" pitchFamily="18" charset="0"/>
              </a:rPr>
              <a:t>and includes funding for </a:t>
            </a:r>
            <a:r>
              <a:rPr lang="en-US" sz="1600" b="1" dirty="0" smtClean="0">
                <a:solidFill>
                  <a:schemeClr val="bg1"/>
                </a:solidFill>
                <a:latin typeface="Book Antiqua" pitchFamily="18" charset="0"/>
              </a:rPr>
              <a:t>Registered Student Organizations, Safe Ride, Razorback Readership, Athletic promotions, programs, events, legislative actions, leadership development, promotion</a:t>
            </a:r>
            <a:r>
              <a:rPr lang="en-US" sz="1600" dirty="0" smtClean="0">
                <a:solidFill>
                  <a:schemeClr val="bg1"/>
                </a:solidFill>
                <a:latin typeface="Book Antiqua" pitchFamily="18" charset="0"/>
              </a:rPr>
              <a:t>, and much more. </a:t>
            </a:r>
            <a:endParaRPr lang="en-US" sz="1600" dirty="0">
              <a:solidFill>
                <a:schemeClr val="bg1"/>
              </a:solidFill>
              <a:latin typeface="Book Antiqua"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8434" name="Title 5"/>
          <p:cNvSpPr>
            <a:spLocks noGrp="1"/>
          </p:cNvSpPr>
          <p:nvPr>
            <p:ph type="title"/>
          </p:nvPr>
        </p:nvSpPr>
        <p:spPr>
          <a:xfrm>
            <a:off x="533400" y="228600"/>
            <a:ext cx="8229600" cy="1143000"/>
          </a:xfrm>
        </p:spPr>
        <p:txBody>
          <a:bodyPr/>
          <a:lstStyle/>
          <a:p>
            <a:r>
              <a:rPr lang="en-US" b="1" dirty="0" smtClean="0">
                <a:solidFill>
                  <a:schemeClr val="bg1">
                    <a:lumMod val="75000"/>
                  </a:schemeClr>
                </a:solidFill>
              </a:rPr>
              <a:t>ASG’s Purpose</a:t>
            </a:r>
          </a:p>
        </p:txBody>
      </p:sp>
      <p:sp>
        <p:nvSpPr>
          <p:cNvPr id="6" name="Curved Right Arrow 5"/>
          <p:cNvSpPr/>
          <p:nvPr/>
        </p:nvSpPr>
        <p:spPr>
          <a:xfrm>
            <a:off x="228600" y="2057400"/>
            <a:ext cx="2362200" cy="4572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itle 1"/>
          <p:cNvSpPr txBox="1">
            <a:spLocks/>
          </p:cNvSpPr>
          <p:nvPr/>
        </p:nvSpPr>
        <p:spPr>
          <a:xfrm>
            <a:off x="381000" y="1066800"/>
            <a:ext cx="87630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bg1"/>
                </a:solidFill>
                <a:effectLst/>
                <a:uLnTx/>
                <a:uFillTx/>
                <a:latin typeface="+mj-lt"/>
                <a:ea typeface="+mj-ea"/>
                <a:cs typeface="+mj-cs"/>
              </a:rPr>
              <a:t>Shared Governance at the University of Arkansas </a:t>
            </a:r>
            <a:endParaRPr kumimoji="0" lang="en-US" sz="30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Rectangle 8"/>
          <p:cNvSpPr/>
          <p:nvPr/>
        </p:nvSpPr>
        <p:spPr>
          <a:xfrm>
            <a:off x="2032018" y="2971800"/>
            <a:ext cx="5177508" cy="369332"/>
          </a:xfrm>
          <a:prstGeom prst="rect">
            <a:avLst/>
          </a:prstGeom>
        </p:spPr>
        <p:txBody>
          <a:bodyPr wrap="none">
            <a:spAutoFit/>
          </a:bodyPr>
          <a:lstStyle/>
          <a:p>
            <a:pPr algn="ctr">
              <a:buNone/>
            </a:pPr>
            <a:r>
              <a:rPr lang="en-US" b="1" dirty="0" smtClean="0">
                <a:solidFill>
                  <a:schemeClr val="bg1"/>
                </a:solidFill>
              </a:rPr>
              <a:t>The University of Arkansas Board of Trustees</a:t>
            </a:r>
          </a:p>
        </p:txBody>
      </p:sp>
      <p:sp>
        <p:nvSpPr>
          <p:cNvPr id="10" name="Rectangle 9"/>
          <p:cNvSpPr/>
          <p:nvPr/>
        </p:nvSpPr>
        <p:spPr>
          <a:xfrm>
            <a:off x="568583" y="3352800"/>
            <a:ext cx="2711000" cy="646331"/>
          </a:xfrm>
          <a:prstGeom prst="rect">
            <a:avLst/>
          </a:prstGeom>
        </p:spPr>
        <p:txBody>
          <a:bodyPr wrap="none">
            <a:spAutoFit/>
          </a:bodyPr>
          <a:lstStyle/>
          <a:p>
            <a:pPr algn="ctr">
              <a:buNone/>
            </a:pPr>
            <a:r>
              <a:rPr lang="en-US" b="1" dirty="0" smtClean="0">
                <a:solidFill>
                  <a:schemeClr val="bg1"/>
                </a:solidFill>
              </a:rPr>
              <a:t>Chancellor’s Executive</a:t>
            </a:r>
          </a:p>
          <a:p>
            <a:pPr algn="ctr">
              <a:buNone/>
            </a:pPr>
            <a:r>
              <a:rPr lang="en-US" b="1" dirty="0" smtClean="0">
                <a:solidFill>
                  <a:schemeClr val="bg1"/>
                </a:solidFill>
              </a:rPr>
              <a:t> Committee</a:t>
            </a:r>
          </a:p>
        </p:txBody>
      </p:sp>
      <p:sp>
        <p:nvSpPr>
          <p:cNvPr id="11" name="Rectangle 10"/>
          <p:cNvSpPr/>
          <p:nvPr/>
        </p:nvSpPr>
        <p:spPr>
          <a:xfrm>
            <a:off x="998788" y="4724400"/>
            <a:ext cx="1813317" cy="369332"/>
          </a:xfrm>
          <a:prstGeom prst="rect">
            <a:avLst/>
          </a:prstGeom>
        </p:spPr>
        <p:txBody>
          <a:bodyPr wrap="none">
            <a:spAutoFit/>
          </a:bodyPr>
          <a:lstStyle/>
          <a:p>
            <a:pPr algn="ctr">
              <a:buNone/>
            </a:pPr>
            <a:r>
              <a:rPr lang="en-US" b="1" dirty="0" smtClean="0">
                <a:solidFill>
                  <a:schemeClr val="bg1"/>
                </a:solidFill>
              </a:rPr>
              <a:t>Faculty Senate</a:t>
            </a:r>
          </a:p>
        </p:txBody>
      </p:sp>
      <p:sp>
        <p:nvSpPr>
          <p:cNvPr id="12" name="Rectangle 11"/>
          <p:cNvSpPr/>
          <p:nvPr/>
        </p:nvSpPr>
        <p:spPr>
          <a:xfrm>
            <a:off x="6821727" y="4648200"/>
            <a:ext cx="1518365" cy="369332"/>
          </a:xfrm>
          <a:prstGeom prst="rect">
            <a:avLst/>
          </a:prstGeom>
        </p:spPr>
        <p:txBody>
          <a:bodyPr wrap="none">
            <a:spAutoFit/>
          </a:bodyPr>
          <a:lstStyle/>
          <a:p>
            <a:pPr algn="ctr">
              <a:buNone/>
            </a:pPr>
            <a:r>
              <a:rPr lang="en-US" b="1" dirty="0" smtClean="0">
                <a:solidFill>
                  <a:schemeClr val="bg1"/>
                </a:solidFill>
              </a:rPr>
              <a:t>Staff Senate</a:t>
            </a:r>
          </a:p>
        </p:txBody>
      </p:sp>
      <p:sp>
        <p:nvSpPr>
          <p:cNvPr id="13" name="Rectangle 12"/>
          <p:cNvSpPr/>
          <p:nvPr/>
        </p:nvSpPr>
        <p:spPr>
          <a:xfrm>
            <a:off x="6254721" y="3276600"/>
            <a:ext cx="2403223" cy="646331"/>
          </a:xfrm>
          <a:prstGeom prst="rect">
            <a:avLst/>
          </a:prstGeom>
        </p:spPr>
        <p:txBody>
          <a:bodyPr wrap="none">
            <a:spAutoFit/>
          </a:bodyPr>
          <a:lstStyle/>
          <a:p>
            <a:pPr algn="ctr">
              <a:buNone/>
            </a:pPr>
            <a:r>
              <a:rPr lang="en-US" b="1" dirty="0" smtClean="0">
                <a:solidFill>
                  <a:schemeClr val="bg1"/>
                </a:solidFill>
              </a:rPr>
              <a:t>Associated Student </a:t>
            </a:r>
          </a:p>
          <a:p>
            <a:pPr algn="ctr">
              <a:buNone/>
            </a:pPr>
            <a:r>
              <a:rPr lang="en-US" b="1" dirty="0" smtClean="0">
                <a:solidFill>
                  <a:schemeClr val="bg1"/>
                </a:solidFill>
              </a:rPr>
              <a:t>Government </a:t>
            </a:r>
          </a:p>
        </p:txBody>
      </p:sp>
      <p:sp>
        <p:nvSpPr>
          <p:cNvPr id="14" name="Curved Left Arrow 13"/>
          <p:cNvSpPr/>
          <p:nvPr/>
        </p:nvSpPr>
        <p:spPr>
          <a:xfrm>
            <a:off x="6705600" y="2057400"/>
            <a:ext cx="2362200" cy="45720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p:cNvSpPr/>
          <p:nvPr/>
        </p:nvSpPr>
        <p:spPr>
          <a:xfrm>
            <a:off x="1961892" y="5867400"/>
            <a:ext cx="5318636" cy="369332"/>
          </a:xfrm>
          <a:prstGeom prst="rect">
            <a:avLst/>
          </a:prstGeom>
        </p:spPr>
        <p:txBody>
          <a:bodyPr wrap="none">
            <a:spAutoFit/>
          </a:bodyPr>
          <a:lstStyle/>
          <a:p>
            <a:pPr algn="ctr">
              <a:buNone/>
            </a:pPr>
            <a:r>
              <a:rPr lang="en-US" dirty="0" smtClean="0">
                <a:solidFill>
                  <a:schemeClr val="bg1"/>
                </a:solidFill>
              </a:rPr>
              <a:t>Students, Faculty, Staff, and Community Members</a:t>
            </a:r>
          </a:p>
        </p:txBody>
      </p:sp>
      <p:sp>
        <p:nvSpPr>
          <p:cNvPr id="16" name="Rectangle 15"/>
          <p:cNvSpPr/>
          <p:nvPr/>
        </p:nvSpPr>
        <p:spPr>
          <a:xfrm>
            <a:off x="3535438" y="2209800"/>
            <a:ext cx="2323073" cy="553998"/>
          </a:xfrm>
          <a:prstGeom prst="rect">
            <a:avLst/>
          </a:prstGeom>
        </p:spPr>
        <p:txBody>
          <a:bodyPr wrap="none">
            <a:spAutoFit/>
          </a:bodyPr>
          <a:lstStyle/>
          <a:p>
            <a:pPr algn="ctr">
              <a:buNone/>
            </a:pPr>
            <a:r>
              <a:rPr lang="en-US" sz="3000" b="1" dirty="0" smtClean="0">
                <a:solidFill>
                  <a:schemeClr val="bg1"/>
                </a:solidFill>
              </a:rPr>
              <a:t>New Policy </a:t>
            </a:r>
          </a:p>
        </p:txBody>
      </p:sp>
      <p:sp>
        <p:nvSpPr>
          <p:cNvPr id="17" name="Rectangle 16"/>
          <p:cNvSpPr/>
          <p:nvPr/>
        </p:nvSpPr>
        <p:spPr>
          <a:xfrm>
            <a:off x="3200400" y="3962400"/>
            <a:ext cx="3200400" cy="646331"/>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buNone/>
            </a:pPr>
            <a:r>
              <a:rPr lang="en-US" b="1" dirty="0" smtClean="0"/>
              <a:t>THE UNIVERSITY BUREAUCRACY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482" name="Title 5"/>
          <p:cNvSpPr>
            <a:spLocks noGrp="1"/>
          </p:cNvSpPr>
          <p:nvPr>
            <p:ph type="title"/>
          </p:nvPr>
        </p:nvSpPr>
        <p:spPr>
          <a:xfrm>
            <a:off x="457200" y="0"/>
            <a:ext cx="8229600" cy="1143000"/>
          </a:xfrm>
        </p:spPr>
        <p:txBody>
          <a:bodyPr/>
          <a:lstStyle/>
          <a:p>
            <a:r>
              <a:rPr lang="en-US" b="1" dirty="0" smtClean="0">
                <a:solidFill>
                  <a:schemeClr val="bg1">
                    <a:lumMod val="75000"/>
                  </a:schemeClr>
                </a:solidFill>
              </a:rPr>
              <a:t>Organizational Structure</a:t>
            </a:r>
          </a:p>
        </p:txBody>
      </p:sp>
      <p:sp>
        <p:nvSpPr>
          <p:cNvPr id="7" name="Content Placeholder 6"/>
          <p:cNvSpPr>
            <a:spLocks noGrp="1"/>
          </p:cNvSpPr>
          <p:nvPr>
            <p:ph idx="1"/>
          </p:nvPr>
        </p:nvSpPr>
        <p:spPr>
          <a:xfrm>
            <a:off x="152400" y="1143000"/>
            <a:ext cx="8839200" cy="5715000"/>
          </a:xfrm>
        </p:spPr>
        <p:txBody>
          <a:bodyPr>
            <a:normAutofit lnSpcReduction="10000"/>
          </a:bodyPr>
          <a:lstStyle/>
          <a:p>
            <a:pPr>
              <a:lnSpc>
                <a:spcPct val="80000"/>
              </a:lnSpc>
            </a:pPr>
            <a:r>
              <a:rPr lang="en-US" sz="2500" b="1" dirty="0" smtClean="0">
                <a:solidFill>
                  <a:schemeClr val="bg1"/>
                </a:solidFill>
              </a:rPr>
              <a:t>Executive</a:t>
            </a:r>
          </a:p>
          <a:p>
            <a:pPr lvl="1">
              <a:lnSpc>
                <a:spcPct val="80000"/>
              </a:lnSpc>
            </a:pPr>
            <a:r>
              <a:rPr lang="en-US" sz="2200" dirty="0" smtClean="0">
                <a:solidFill>
                  <a:schemeClr val="bg1"/>
                </a:solidFill>
              </a:rPr>
              <a:t>Executive Committee: President, Vice President, Secretary, Treasurer, the Chair of the Senate, &amp; the Chief of Staff</a:t>
            </a:r>
          </a:p>
          <a:p>
            <a:pPr lvl="1">
              <a:lnSpc>
                <a:spcPct val="80000"/>
              </a:lnSpc>
            </a:pPr>
            <a:r>
              <a:rPr lang="en-US" sz="2200" dirty="0" smtClean="0">
                <a:solidFill>
                  <a:schemeClr val="bg1"/>
                </a:solidFill>
              </a:rPr>
              <a:t>Cabinet: 25 Appointed Positions</a:t>
            </a:r>
          </a:p>
          <a:p>
            <a:pPr>
              <a:lnSpc>
                <a:spcPct val="80000"/>
              </a:lnSpc>
            </a:pPr>
            <a:r>
              <a:rPr lang="en-US" sz="2500" b="1" dirty="0" smtClean="0">
                <a:solidFill>
                  <a:schemeClr val="bg1"/>
                </a:solidFill>
              </a:rPr>
              <a:t>Judicial</a:t>
            </a:r>
          </a:p>
          <a:p>
            <a:pPr lvl="1">
              <a:lnSpc>
                <a:spcPct val="80000"/>
              </a:lnSpc>
            </a:pPr>
            <a:r>
              <a:rPr lang="en-US" sz="2200" dirty="0" smtClean="0">
                <a:solidFill>
                  <a:schemeClr val="bg1"/>
                </a:solidFill>
              </a:rPr>
              <a:t>9 Justices, and 2 Judicial Proxies</a:t>
            </a:r>
          </a:p>
          <a:p>
            <a:pPr>
              <a:lnSpc>
                <a:spcPct val="80000"/>
              </a:lnSpc>
            </a:pPr>
            <a:r>
              <a:rPr lang="en-US" sz="2500" b="1" dirty="0" smtClean="0">
                <a:solidFill>
                  <a:schemeClr val="bg1"/>
                </a:solidFill>
              </a:rPr>
              <a:t>Legislative</a:t>
            </a:r>
          </a:p>
          <a:p>
            <a:pPr lvl="1">
              <a:lnSpc>
                <a:spcPct val="80000"/>
              </a:lnSpc>
            </a:pPr>
            <a:r>
              <a:rPr lang="en-US" sz="2200" dirty="0" smtClean="0">
                <a:solidFill>
                  <a:schemeClr val="bg1"/>
                </a:solidFill>
              </a:rPr>
              <a:t>50 Senators and Chair of Senate</a:t>
            </a:r>
          </a:p>
          <a:p>
            <a:pPr>
              <a:lnSpc>
                <a:spcPct val="80000"/>
              </a:lnSpc>
            </a:pPr>
            <a:r>
              <a:rPr lang="en-US" sz="2500" b="1" dirty="0" smtClean="0">
                <a:solidFill>
                  <a:schemeClr val="bg1"/>
                </a:solidFill>
              </a:rPr>
              <a:t>University Committees</a:t>
            </a:r>
          </a:p>
          <a:p>
            <a:pPr lvl="1">
              <a:lnSpc>
                <a:spcPct val="80000"/>
              </a:lnSpc>
            </a:pPr>
            <a:r>
              <a:rPr lang="en-US" sz="2200" dirty="0" smtClean="0">
                <a:solidFill>
                  <a:schemeClr val="bg1"/>
                </a:solidFill>
              </a:rPr>
              <a:t>Approximately 100 Individuals Appointed by the ASG VP</a:t>
            </a:r>
          </a:p>
          <a:p>
            <a:pPr>
              <a:lnSpc>
                <a:spcPct val="80000"/>
              </a:lnSpc>
            </a:pPr>
            <a:r>
              <a:rPr lang="en-US" sz="2500" b="1" dirty="0" smtClean="0">
                <a:solidFill>
                  <a:schemeClr val="bg1"/>
                </a:solidFill>
              </a:rPr>
              <a:t>Freshman Leadership Forum </a:t>
            </a:r>
          </a:p>
          <a:p>
            <a:pPr lvl="1">
              <a:lnSpc>
                <a:spcPct val="80000"/>
              </a:lnSpc>
            </a:pPr>
            <a:r>
              <a:rPr lang="en-US" sz="2200" dirty="0" smtClean="0">
                <a:solidFill>
                  <a:schemeClr val="bg1"/>
                </a:solidFill>
              </a:rPr>
              <a:t>40 Freshman Leaders Selected via Application</a:t>
            </a:r>
          </a:p>
          <a:p>
            <a:pPr>
              <a:lnSpc>
                <a:spcPct val="80000"/>
              </a:lnSpc>
            </a:pPr>
            <a:r>
              <a:rPr lang="en-US" sz="2500" b="1" dirty="0" smtClean="0">
                <a:solidFill>
                  <a:schemeClr val="bg1"/>
                </a:solidFill>
              </a:rPr>
              <a:t>Flagship Programs</a:t>
            </a:r>
          </a:p>
          <a:p>
            <a:pPr lvl="1">
              <a:lnSpc>
                <a:spcPct val="80000"/>
              </a:lnSpc>
            </a:pPr>
            <a:r>
              <a:rPr lang="en-US" sz="2200" dirty="0" smtClean="0">
                <a:solidFill>
                  <a:schemeClr val="bg1"/>
                </a:solidFill>
              </a:rPr>
              <a:t>Safe Ride, Razorback Readership, Work It Off, Meal Donation Program, Campus Closet</a:t>
            </a:r>
          </a:p>
          <a:p>
            <a:pPr>
              <a:lnSpc>
                <a:spcPct val="80000"/>
              </a:lnSpc>
            </a:pPr>
            <a:r>
              <a:rPr lang="en-US" sz="2500" b="1" dirty="0" smtClean="0">
                <a:solidFill>
                  <a:schemeClr val="bg1"/>
                </a:solidFill>
              </a:rPr>
              <a:t>Hallmark Events</a:t>
            </a:r>
          </a:p>
          <a:p>
            <a:pPr lvl="1">
              <a:lnSpc>
                <a:spcPct val="80000"/>
              </a:lnSpc>
            </a:pPr>
            <a:r>
              <a:rPr lang="en-US" sz="2200" dirty="0" smtClean="0">
                <a:solidFill>
                  <a:schemeClr val="bg1"/>
                </a:solidFill>
              </a:rPr>
              <a:t>Chancellor’s Ball, Rollin’ with the Razorbacks, Faculty Appreciation Banquet </a:t>
            </a:r>
          </a:p>
          <a:p>
            <a:pPr lvl="1">
              <a:lnSpc>
                <a:spcPct val="80000"/>
              </a:lnSpc>
            </a:pPr>
            <a:endParaRPr lang="en-US" sz="2200" dirty="0" smtClean="0">
              <a:solidFill>
                <a:schemeClr val="bg1"/>
              </a:solidFill>
            </a:endParaRPr>
          </a:p>
          <a:p>
            <a:pPr lvl="1">
              <a:lnSpc>
                <a:spcPct val="80000"/>
              </a:lnSpc>
            </a:pPr>
            <a:endParaRPr lang="en-US" sz="2200" dirty="0" smtClean="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6386" name="Title 5"/>
          <p:cNvSpPr>
            <a:spLocks noGrp="1"/>
          </p:cNvSpPr>
          <p:nvPr>
            <p:ph type="title"/>
          </p:nvPr>
        </p:nvSpPr>
        <p:spPr/>
        <p:txBody>
          <a:bodyPr/>
          <a:lstStyle/>
          <a:p>
            <a:r>
              <a:rPr lang="en-US" sz="3500" b="1" dirty="0" smtClean="0">
                <a:solidFill>
                  <a:schemeClr val="bg1">
                    <a:lumMod val="75000"/>
                  </a:schemeClr>
                </a:solidFill>
              </a:rPr>
              <a:t>ASG ‘17- ‘18 Organizational Chart</a:t>
            </a:r>
          </a:p>
        </p:txBody>
      </p:sp>
      <p:pic>
        <p:nvPicPr>
          <p:cNvPr id="6" name="Picture 2"/>
          <p:cNvPicPr>
            <a:picLocks noChangeAspect="1" noChangeArrowheads="1"/>
          </p:cNvPicPr>
          <p:nvPr/>
        </p:nvPicPr>
        <p:blipFill>
          <a:blip r:embed="rId4" cstate="print"/>
          <a:srcRect t="2927" r="13684" b="4646"/>
          <a:stretch>
            <a:fillRect/>
          </a:stretch>
        </p:blipFill>
        <p:spPr bwMode="auto">
          <a:xfrm>
            <a:off x="762000" y="1219200"/>
            <a:ext cx="7717491" cy="5410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descr="background12.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2530" name="Title 5"/>
          <p:cNvSpPr>
            <a:spLocks noGrp="1"/>
          </p:cNvSpPr>
          <p:nvPr>
            <p:ph type="title"/>
          </p:nvPr>
        </p:nvSpPr>
        <p:spPr/>
        <p:txBody>
          <a:bodyPr/>
          <a:lstStyle/>
          <a:p>
            <a:r>
              <a:rPr lang="en-US" b="1" dirty="0" smtClean="0">
                <a:solidFill>
                  <a:schemeClr val="bg1">
                    <a:lumMod val="75000"/>
                  </a:schemeClr>
                </a:solidFill>
              </a:rPr>
              <a:t>Senate Goals for the Year</a:t>
            </a:r>
          </a:p>
        </p:txBody>
      </p:sp>
      <p:sp>
        <p:nvSpPr>
          <p:cNvPr id="22531" name="Content Placeholder 6"/>
          <p:cNvSpPr>
            <a:spLocks noGrp="1"/>
          </p:cNvSpPr>
          <p:nvPr>
            <p:ph idx="1"/>
          </p:nvPr>
        </p:nvSpPr>
        <p:spPr/>
        <p:txBody>
          <a:bodyPr/>
          <a:lstStyle/>
          <a:p>
            <a:r>
              <a:rPr lang="en-US" dirty="0" smtClean="0">
                <a:solidFill>
                  <a:schemeClr val="bg1"/>
                </a:solidFill>
              </a:rPr>
              <a:t>Chair of the Senate Goals:</a:t>
            </a:r>
          </a:p>
          <a:p>
            <a:pPr lvl="1"/>
            <a:r>
              <a:rPr lang="en-US" dirty="0" smtClean="0">
                <a:solidFill>
                  <a:schemeClr val="bg1"/>
                </a:solidFill>
              </a:rPr>
              <a:t>Provide senators with the tools necessary to best serve their constituents;</a:t>
            </a:r>
          </a:p>
          <a:p>
            <a:pPr lvl="1"/>
            <a:r>
              <a:rPr lang="en-US" dirty="0" smtClean="0">
                <a:solidFill>
                  <a:schemeClr val="bg1"/>
                </a:solidFill>
              </a:rPr>
              <a:t>Increase senate transparency through student accessibility and senator accountability; and</a:t>
            </a:r>
          </a:p>
          <a:p>
            <a:pPr lvl="1"/>
            <a:r>
              <a:rPr lang="en-US" dirty="0" smtClean="0">
                <a:solidFill>
                  <a:schemeClr val="bg1"/>
                </a:solidFill>
              </a:rPr>
              <a:t>Increase constituent input and execution of senate initiatives.</a:t>
            </a:r>
          </a:p>
          <a:p>
            <a:pPr lvl="1"/>
            <a:r>
              <a:rPr lang="en-US" dirty="0">
                <a:solidFill>
                  <a:schemeClr val="bg1"/>
                </a:solidFill>
              </a:rPr>
              <a:t>Increase utilization of ASG advisors to ensure thoughtful legislation is being enacted. </a:t>
            </a:r>
          </a:p>
          <a:p>
            <a:pPr marL="457200" lvl="1" indent="0">
              <a:buNone/>
            </a:pPr>
            <a:endParaRPr lang="en-US" dirty="0" smtClean="0">
              <a:solidFill>
                <a:schemeClr val="bg1"/>
              </a:solidFill>
            </a:endParaRPr>
          </a:p>
          <a:p>
            <a:pPr lvl="1"/>
            <a:endParaRPr lang="en-US" dirty="0" smtClean="0">
              <a:solidFill>
                <a:schemeClr val="bg1"/>
              </a:solidFill>
            </a:endParaRPr>
          </a:p>
          <a:p>
            <a:pPr lvl="1"/>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University Templaes Tower Le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1443</TotalTime>
  <Words>1329</Words>
  <Application>Microsoft Office PowerPoint</Application>
  <PresentationFormat>On-screen Show (4:3)</PresentationFormat>
  <Paragraphs>147</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Book Antiqua</vt:lpstr>
      <vt:lpstr>Calibri</vt:lpstr>
      <vt:lpstr>Georgia</vt:lpstr>
      <vt:lpstr>University Templaes Tower Left</vt:lpstr>
      <vt:lpstr>Associated Student Government</vt:lpstr>
      <vt:lpstr>Meet the Current ASG Leadership Team</vt:lpstr>
      <vt:lpstr>What is ASG?</vt:lpstr>
      <vt:lpstr>ASG’s Purpose</vt:lpstr>
      <vt:lpstr>ASG ‘17-’18 Fast Facts</vt:lpstr>
      <vt:lpstr>ASG’s Purpose</vt:lpstr>
      <vt:lpstr>Organizational Structure</vt:lpstr>
      <vt:lpstr>ASG ‘17- ‘18 Organizational Chart</vt:lpstr>
      <vt:lpstr>Senate Goals for the Year</vt:lpstr>
      <vt:lpstr>Day in the Life of a Senator</vt:lpstr>
      <vt:lpstr>Special Senate Offices</vt:lpstr>
      <vt:lpstr>How the Elections Work</vt:lpstr>
      <vt:lpstr>Senate Seats</vt:lpstr>
      <vt:lpstr>Election Specifics</vt:lpstr>
      <vt:lpstr>Election Policies/Violations</vt:lpstr>
      <vt:lpstr>Election Policies/Violations</vt:lpstr>
      <vt:lpstr>How to Run a Successful Senate Campaign</vt:lpstr>
      <vt:lpstr>What to Expect Next</vt:lpstr>
      <vt:lpstr>Questions?</vt:lpstr>
    </vt:vector>
  </TitlesOfParts>
  <Company>University of Arkansas - Fayetteville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choate</dc:creator>
  <cp:lastModifiedBy>Michael Ryan McAllister</cp:lastModifiedBy>
  <cp:revision>138</cp:revision>
  <dcterms:created xsi:type="dcterms:W3CDTF">2008-09-02T13:53:09Z</dcterms:created>
  <dcterms:modified xsi:type="dcterms:W3CDTF">2018-01-31T15:37:58Z</dcterms:modified>
</cp:coreProperties>
</file>