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7"/>
  </p:sldMasterIdLst>
  <p:sldIdLst>
    <p:sldId id="256" r:id="rId18"/>
    <p:sldId id="257" r:id="rId19"/>
    <p:sldId id="258" r:id="rId20"/>
    <p:sldId id="292" r:id="rId21"/>
    <p:sldId id="295" r:id="rId22"/>
    <p:sldId id="259" r:id="rId23"/>
    <p:sldId id="260" r:id="rId24"/>
    <p:sldId id="261" r:id="rId25"/>
    <p:sldId id="293" r:id="rId26"/>
    <p:sldId id="263" r:id="rId27"/>
    <p:sldId id="262" r:id="rId28"/>
    <p:sldId id="264" r:id="rId29"/>
    <p:sldId id="265" r:id="rId30"/>
    <p:sldId id="266" r:id="rId31"/>
    <p:sldId id="267" r:id="rId32"/>
    <p:sldId id="268" r:id="rId33"/>
    <p:sldId id="269" r:id="rId34"/>
    <p:sldId id="270" r:id="rId35"/>
    <p:sldId id="271" r:id="rId36"/>
    <p:sldId id="272" r:id="rId37"/>
    <p:sldId id="273" r:id="rId38"/>
    <p:sldId id="276" r:id="rId39"/>
    <p:sldId id="274" r:id="rId40"/>
    <p:sldId id="277" r:id="rId41"/>
    <p:sldId id="275" r:id="rId42"/>
    <p:sldId id="278" r:id="rId43"/>
    <p:sldId id="279" r:id="rId44"/>
    <p:sldId id="280" r:id="rId45"/>
    <p:sldId id="281" r:id="rId46"/>
    <p:sldId id="282" r:id="rId47"/>
    <p:sldId id="283" r:id="rId48"/>
    <p:sldId id="284" r:id="rId49"/>
    <p:sldId id="285" r:id="rId50"/>
    <p:sldId id="286" r:id="rId51"/>
    <p:sldId id="287" r:id="rId52"/>
    <p:sldId id="288" r:id="rId53"/>
    <p:sldId id="289" r:id="rId54"/>
    <p:sldId id="290" r:id="rId55"/>
    <p:sldId id="294" r:id="rId56"/>
    <p:sldId id="291"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slide" Target="slides/slide38.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slide" Target="slides/slide24.xml"/><Relationship Id="rId54"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61"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8" Type="http://schemas.openxmlformats.org/officeDocument/2006/relationships/customXml" Target="../customXml/item8.xml"/><Relationship Id="rId51" Type="http://schemas.openxmlformats.org/officeDocument/2006/relationships/slide" Target="slides/slide34.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slideMaster" Target="slideMasters/slideMaster1.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ogsync.uark.edu/submitter/form/start/38199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asgjcj@uark.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3715" y="2077886"/>
            <a:ext cx="10014857" cy="2387600"/>
          </a:xfrm>
        </p:spPr>
        <p:txBody>
          <a:bodyPr>
            <a:normAutofit fontScale="90000"/>
          </a:bodyPr>
          <a:lstStyle/>
          <a:p>
            <a:r>
              <a:rPr lang="en-US" dirty="0" smtClean="0">
                <a:solidFill>
                  <a:schemeClr val="bg1"/>
                </a:solidFill>
                <a:latin typeface="Century"/>
              </a:rPr>
              <a:t>2020-2021</a:t>
            </a:r>
            <a:r>
              <a:rPr lang="en-US" dirty="0">
                <a:solidFill>
                  <a:schemeClr val="bg1"/>
                </a:solidFill>
                <a:latin typeface="Century"/>
              </a:rPr>
              <a:t/>
            </a:r>
            <a:br>
              <a:rPr lang="en-US" dirty="0">
                <a:solidFill>
                  <a:schemeClr val="bg1"/>
                </a:solidFill>
                <a:latin typeface="Century"/>
              </a:rPr>
            </a:br>
            <a:r>
              <a:rPr lang="en-US" dirty="0">
                <a:solidFill>
                  <a:schemeClr val="bg1"/>
                </a:solidFill>
                <a:latin typeface="Century"/>
              </a:rPr>
              <a:t> General Election</a:t>
            </a:r>
            <a:br>
              <a:rPr lang="en-US" dirty="0">
                <a:solidFill>
                  <a:schemeClr val="bg1"/>
                </a:solidFill>
                <a:latin typeface="Century"/>
              </a:rPr>
            </a:br>
            <a:r>
              <a:rPr lang="en-US" dirty="0">
                <a:solidFill>
                  <a:schemeClr val="bg1"/>
                </a:solidFill>
                <a:latin typeface="Century"/>
              </a:rPr>
              <a:t>Senate Candidate </a:t>
            </a:r>
            <a:br>
              <a:rPr lang="en-US" dirty="0">
                <a:solidFill>
                  <a:schemeClr val="bg1"/>
                </a:solidFill>
                <a:latin typeface="Century"/>
              </a:rPr>
            </a:br>
            <a:r>
              <a:rPr lang="en-US" dirty="0">
                <a:solidFill>
                  <a:schemeClr val="bg1"/>
                </a:solidFill>
                <a:latin typeface="Century"/>
              </a:rPr>
              <a:t>Orientation Session</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a:solidFill>
                  <a:schemeClr val="bg1"/>
                </a:solidFill>
                <a:latin typeface="Century"/>
              </a:rPr>
              <a:t>Rules &amp; Regulations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717248" y="1293435"/>
            <a:ext cx="11519504" cy="4351338"/>
          </a:xfrm>
        </p:spPr>
        <p:txBody>
          <a:bodyPr vert="horz" lIns="91440" tIns="45720" rIns="91440" bIns="45720" rtlCol="0" anchor="t">
            <a:normAutofit lnSpcReduction="10000"/>
          </a:bodyPr>
          <a:lstStyle/>
          <a:p>
            <a:pPr lvl="1"/>
            <a:r>
              <a:rPr lang="en-US">
                <a:solidFill>
                  <a:schemeClr val="bg1"/>
                </a:solidFill>
                <a:latin typeface="Century"/>
                <a:cs typeface="Calibri"/>
              </a:rPr>
              <a:t>A voter cannot be asked or required to cast a vote for a candidate in exchange for any service or item of value. </a:t>
            </a:r>
            <a:endParaRPr lang="en-US">
              <a:solidFill>
                <a:schemeClr val="bg1"/>
              </a:solidFill>
              <a:latin typeface="Century"/>
            </a:endParaRPr>
          </a:p>
          <a:p>
            <a:pPr lvl="1"/>
            <a:r>
              <a:rPr lang="en-US">
                <a:solidFill>
                  <a:schemeClr val="bg1"/>
                </a:solidFill>
                <a:latin typeface="Century"/>
                <a:cs typeface="Calibri"/>
              </a:rPr>
              <a:t>No candidate or campaign staffer shall interfere with the campaigning or with the campaign materials of an opponent. </a:t>
            </a:r>
          </a:p>
          <a:p>
            <a:pPr lvl="1"/>
            <a:r>
              <a:rPr lang="en-US">
                <a:solidFill>
                  <a:schemeClr val="bg1"/>
                </a:solidFill>
                <a:latin typeface="Century"/>
                <a:cs typeface="Calibri"/>
              </a:rPr>
              <a:t>Campaigning via the use of mass, unsolicited emails on the university networks is strictly prohibited. Candidates must adhere to the Code of Computing Practices at all times.</a:t>
            </a:r>
          </a:p>
          <a:p>
            <a:pPr marL="1028700" lvl="1" indent="-342900"/>
            <a:r>
              <a:rPr lang="en-US">
                <a:solidFill>
                  <a:schemeClr val="bg1"/>
                </a:solidFill>
                <a:latin typeface="Century"/>
                <a:cs typeface="Calibri"/>
              </a:rPr>
              <a:t>Candidates cannot use their student print quota to print campaign materials. </a:t>
            </a:r>
          </a:p>
          <a:p>
            <a:pPr lvl="1"/>
            <a:r>
              <a:rPr lang="en-US">
                <a:solidFill>
                  <a:schemeClr val="bg1"/>
                </a:solidFill>
                <a:latin typeface="Century"/>
                <a:cs typeface="Calibri"/>
              </a:rPr>
              <a:t>Candidates and campaigns must follow all University policies and guidelines for posting and flyer distributing, including any policies or guidelines that may exist within individual buildings and/or areas of campus. </a:t>
            </a:r>
            <a:endParaRPr lang="en-US">
              <a:solidFill>
                <a:schemeClr val="bg1"/>
              </a:solidFill>
              <a:cs typeface="Calibri"/>
            </a:endParaRPr>
          </a:p>
          <a:p>
            <a:endParaRPr lang="en-US" sz="2400"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endParaRPr>
          </a:p>
        </p:txBody>
      </p:sp>
    </p:spTree>
    <p:extLst>
      <p:ext uri="{BB962C8B-B14F-4D97-AF65-F5344CB8AC3E}">
        <p14:creationId xmlns:p14="http://schemas.microsoft.com/office/powerpoint/2010/main" val="353695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a:solidFill>
                  <a:schemeClr val="bg1"/>
                </a:solidFill>
                <a:latin typeface="Century"/>
              </a:rPr>
              <a:t>Rules &amp; Regulations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306010" y="1136197"/>
            <a:ext cx="11519504" cy="4351338"/>
          </a:xfrm>
        </p:spPr>
        <p:txBody>
          <a:bodyPr vert="horz" lIns="91440" tIns="45720" rIns="91440" bIns="45720" rtlCol="0" anchor="t">
            <a:noAutofit/>
          </a:bodyPr>
          <a:lstStyle/>
          <a:p>
            <a:pPr lvl="1"/>
            <a:r>
              <a:rPr lang="en-US" sz="2000" dirty="0">
                <a:solidFill>
                  <a:schemeClr val="bg1"/>
                </a:solidFill>
                <a:latin typeface="Century"/>
              </a:rPr>
              <a:t>All campaign materials must be removed within twenty-four (24) hours of the conclusion of the election. Failure to do so may result in a fine as deemed appropriate by ASGJ. </a:t>
            </a:r>
          </a:p>
          <a:p>
            <a:pPr lvl="1"/>
            <a:r>
              <a:rPr lang="en-US" sz="2000" dirty="0">
                <a:solidFill>
                  <a:schemeClr val="bg1"/>
                </a:solidFill>
                <a:latin typeface="Century"/>
              </a:rPr>
              <a:t>Candidates are responsible for any litter that is created due to campaign activities. </a:t>
            </a:r>
            <a:endParaRPr lang="en-US" sz="2000" dirty="0">
              <a:solidFill>
                <a:schemeClr val="bg1"/>
              </a:solidFill>
              <a:latin typeface="Century"/>
              <a:cs typeface="Calibri"/>
            </a:endParaRPr>
          </a:p>
          <a:p>
            <a:pPr lvl="1"/>
            <a:r>
              <a:rPr lang="en-US" sz="2000" dirty="0">
                <a:solidFill>
                  <a:schemeClr val="bg1"/>
                </a:solidFill>
                <a:latin typeface="Century"/>
              </a:rPr>
              <a:t>Candidates must follow all University procedures concerning use of buildings and sidewalks for campaigning. </a:t>
            </a:r>
            <a:endParaRPr lang="en-US" sz="2000" dirty="0">
              <a:solidFill>
                <a:schemeClr val="bg1"/>
              </a:solidFill>
              <a:latin typeface="Century"/>
              <a:cs typeface="Calibri"/>
            </a:endParaRPr>
          </a:p>
          <a:p>
            <a:pPr lvl="1"/>
            <a:r>
              <a:rPr lang="en-US" sz="2000" dirty="0">
                <a:solidFill>
                  <a:schemeClr val="bg1"/>
                </a:solidFill>
                <a:latin typeface="Century"/>
              </a:rPr>
              <a:t>Use of campaign stickers is strictly prohibited. </a:t>
            </a:r>
            <a:endParaRPr lang="en-US" sz="2000" dirty="0">
              <a:solidFill>
                <a:schemeClr val="bg1"/>
              </a:solidFill>
              <a:latin typeface="Century"/>
              <a:cs typeface="Calibri"/>
            </a:endParaRPr>
          </a:p>
          <a:p>
            <a:pPr lvl="1"/>
            <a:r>
              <a:rPr lang="en-US" sz="2000" b="1" u="sng" dirty="0">
                <a:solidFill>
                  <a:schemeClr val="bg1"/>
                </a:solidFill>
                <a:latin typeface="Century"/>
              </a:rPr>
              <a:t>Candidates may not exceed $310 on their campaign for Senate.</a:t>
            </a:r>
            <a:r>
              <a:rPr lang="en-US" sz="2000" dirty="0">
                <a:solidFill>
                  <a:schemeClr val="bg1"/>
                </a:solidFill>
                <a:latin typeface="Century"/>
              </a:rPr>
              <a:t> </a:t>
            </a:r>
            <a:r>
              <a:rPr lang="en-US" sz="2000" b="1" u="sng" dirty="0">
                <a:solidFill>
                  <a:schemeClr val="bg1"/>
                </a:solidFill>
                <a:latin typeface="Century"/>
              </a:rPr>
              <a:t>All candidates must submit an expenditure report form, an itemized budget and receipts/documentation for all of your expenses. The deadline to submit expenditure reports is 12:00 pm NOON (CT) on Thursday, March </a:t>
            </a:r>
            <a:r>
              <a:rPr lang="en-US" sz="2000" b="1" u="sng" dirty="0" smtClean="0">
                <a:solidFill>
                  <a:schemeClr val="bg1"/>
                </a:solidFill>
                <a:latin typeface="Century"/>
              </a:rPr>
              <a:t>5</a:t>
            </a:r>
            <a:r>
              <a:rPr lang="en-US" sz="2000" b="1" u="sng" baseline="30000" dirty="0" smtClean="0">
                <a:solidFill>
                  <a:schemeClr val="bg1"/>
                </a:solidFill>
                <a:latin typeface="Century"/>
              </a:rPr>
              <a:t>th</a:t>
            </a:r>
            <a:r>
              <a:rPr lang="en-US" sz="2000" b="1" u="sng" dirty="0">
                <a:solidFill>
                  <a:schemeClr val="bg1"/>
                </a:solidFill>
                <a:latin typeface="Century"/>
              </a:rPr>
              <a:t>, </a:t>
            </a:r>
            <a:r>
              <a:rPr lang="en-US" sz="2000" b="1" u="sng" dirty="0" smtClean="0">
                <a:solidFill>
                  <a:schemeClr val="bg1"/>
                </a:solidFill>
                <a:latin typeface="Century"/>
              </a:rPr>
              <a:t>2020. </a:t>
            </a:r>
            <a:r>
              <a:rPr lang="en-US" sz="2000" b="1" u="sng" dirty="0">
                <a:solidFill>
                  <a:schemeClr val="bg1"/>
                </a:solidFill>
                <a:latin typeface="Century"/>
              </a:rPr>
              <a:t>Reports can be turned in to the Office of Student Activities, ARKU A665 or online via </a:t>
            </a:r>
            <a:r>
              <a:rPr lang="en-US" sz="2000" b="1" u="sng" dirty="0" err="1">
                <a:solidFill>
                  <a:schemeClr val="bg1"/>
                </a:solidFill>
                <a:latin typeface="Century"/>
              </a:rPr>
              <a:t>HogSync</a:t>
            </a:r>
            <a:r>
              <a:rPr lang="en-US" sz="2000" b="1" u="sng" dirty="0">
                <a:solidFill>
                  <a:schemeClr val="bg1"/>
                </a:solidFill>
                <a:latin typeface="Century"/>
              </a:rPr>
              <a:t> in the ASG Portal. </a:t>
            </a:r>
          </a:p>
          <a:p>
            <a:pPr lvl="1"/>
            <a:r>
              <a:rPr lang="en-US" sz="2000" dirty="0">
                <a:solidFill>
                  <a:schemeClr val="bg1"/>
                </a:solidFill>
                <a:latin typeface="Century"/>
              </a:rPr>
              <a:t>A report is </a:t>
            </a:r>
            <a:r>
              <a:rPr lang="en-US" sz="2000" i="1" dirty="0">
                <a:solidFill>
                  <a:schemeClr val="bg1"/>
                </a:solidFill>
                <a:latin typeface="Century"/>
              </a:rPr>
              <a:t>required</a:t>
            </a:r>
            <a:r>
              <a:rPr lang="en-US" sz="2000" dirty="0">
                <a:solidFill>
                  <a:schemeClr val="bg1"/>
                </a:solidFill>
                <a:latin typeface="Century"/>
              </a:rPr>
              <a:t> even if you do not spend any money on your campaign.</a:t>
            </a:r>
            <a:endParaRPr lang="en-US" sz="2000" dirty="0">
              <a:solidFill>
                <a:schemeClr val="bg1"/>
              </a:solidFill>
              <a:latin typeface="Century"/>
              <a:cs typeface="Calibri"/>
            </a:endParaRPr>
          </a:p>
          <a:p>
            <a:pPr lvl="1"/>
            <a:r>
              <a:rPr lang="en-US" sz="2000" dirty="0">
                <a:solidFill>
                  <a:schemeClr val="bg1"/>
                </a:solidFill>
                <a:latin typeface="Century"/>
              </a:rPr>
              <a:t>Failure to submit an Expense Report will result in disqualification from the General Election.</a:t>
            </a:r>
            <a:endParaRPr lang="en-US" sz="2000" dirty="0">
              <a:solidFill>
                <a:schemeClr val="bg1"/>
              </a:solidFill>
              <a:cs typeface="Calibri"/>
            </a:endParaRPr>
          </a:p>
          <a:p>
            <a:pPr lvl="1">
              <a:buAutoNum type="arabicPeriod"/>
            </a:pPr>
            <a:endParaRPr lang="en-US" sz="2800" dirty="0">
              <a:latin typeface="Century"/>
            </a:endParaRPr>
          </a:p>
          <a:p>
            <a:endParaRPr lang="en-US" sz="2400"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endParaRPr>
          </a:p>
        </p:txBody>
      </p:sp>
    </p:spTree>
    <p:extLst>
      <p:ext uri="{BB962C8B-B14F-4D97-AF65-F5344CB8AC3E}">
        <p14:creationId xmlns:p14="http://schemas.microsoft.com/office/powerpoint/2010/main" val="140993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a:solidFill>
                  <a:schemeClr val="bg1"/>
                </a:solidFill>
                <a:latin typeface="Century"/>
              </a:rPr>
              <a:t>The Election</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33438" y="1220864"/>
            <a:ext cx="11519504" cy="4351338"/>
          </a:xfrm>
        </p:spPr>
        <p:txBody>
          <a:bodyPr vert="horz" lIns="91440" tIns="45720" rIns="91440" bIns="45720" rtlCol="0" anchor="t">
            <a:noAutofit/>
          </a:bodyPr>
          <a:lstStyle/>
          <a:p>
            <a:pPr lvl="1"/>
            <a:r>
              <a:rPr lang="en-US" dirty="0">
                <a:solidFill>
                  <a:schemeClr val="bg1"/>
                </a:solidFill>
                <a:latin typeface="Century"/>
                <a:cs typeface="Calibri"/>
              </a:rPr>
              <a:t>Administered by the Office of Student Activities via Qualtrics</a:t>
            </a:r>
          </a:p>
          <a:p>
            <a:pPr lvl="1"/>
            <a:r>
              <a:rPr lang="en-US" dirty="0">
                <a:solidFill>
                  <a:schemeClr val="bg1"/>
                </a:solidFill>
                <a:latin typeface="Century"/>
                <a:cs typeface="Calibri"/>
              </a:rPr>
              <a:t>Ballot is accessible at asg.uark.edu/elections</a:t>
            </a:r>
          </a:p>
          <a:p>
            <a:pPr lvl="1"/>
            <a:r>
              <a:rPr lang="en-US" dirty="0">
                <a:solidFill>
                  <a:schemeClr val="bg1"/>
                </a:solidFill>
                <a:latin typeface="Century"/>
              </a:rPr>
              <a:t>Paper ballots may be submitted, and can be obtained in the Office of Student Activities in ARKU 665 between 8 a.m. and 5 p.m. on the days when voting takes place</a:t>
            </a:r>
          </a:p>
          <a:p>
            <a:pPr lvl="1"/>
            <a:endParaRPr lang="en-US" sz="2000" dirty="0">
              <a:solidFill>
                <a:schemeClr val="bg1"/>
              </a:solidFill>
              <a:latin typeface="Century"/>
              <a:cs typeface="Calibri"/>
            </a:endParaRPr>
          </a:p>
          <a:p>
            <a:pPr lvl="1">
              <a:buAutoNum type="arabicPeriod"/>
            </a:pPr>
            <a:endParaRPr lang="en-US" sz="2800" dirty="0">
              <a:solidFill>
                <a:srgbClr val="000000"/>
              </a:solidFill>
              <a:latin typeface="Century"/>
              <a:cs typeface="Calibri"/>
            </a:endParaRPr>
          </a:p>
          <a:p>
            <a:endParaRPr lang="en-US" sz="2400" dirty="0">
              <a:solidFill>
                <a:schemeClr val="bg1"/>
              </a:solidFill>
              <a:latin typeface="Century"/>
              <a:cs typeface="Calibri"/>
            </a:endParaRPr>
          </a:p>
          <a:p>
            <a:endParaRPr lang="en-US" dirty="0">
              <a:solidFill>
                <a:schemeClr val="bg1"/>
              </a:solidFill>
              <a:latin typeface="Century"/>
            </a:endParaRPr>
          </a:p>
          <a:p>
            <a:endParaRPr lang="en-US" dirty="0">
              <a:solidFill>
                <a:schemeClr val="bg1"/>
              </a:solidFill>
              <a:latin typeface="Century"/>
            </a:endParaRPr>
          </a:p>
          <a:p>
            <a:endParaRPr lang="en-US" dirty="0">
              <a:solidFill>
                <a:schemeClr val="bg1"/>
              </a:solidFill>
              <a:latin typeface="Century"/>
            </a:endParaRPr>
          </a:p>
        </p:txBody>
      </p:sp>
    </p:spTree>
    <p:extLst>
      <p:ext uri="{BB962C8B-B14F-4D97-AF65-F5344CB8AC3E}">
        <p14:creationId xmlns:p14="http://schemas.microsoft.com/office/powerpoint/2010/main" val="2034862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a:solidFill>
                  <a:schemeClr val="bg1"/>
                </a:solidFill>
                <a:latin typeface="Century"/>
              </a:rPr>
              <a:t>Elections Complaints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33438" y="1220864"/>
            <a:ext cx="11519504" cy="4351338"/>
          </a:xfrm>
        </p:spPr>
        <p:txBody>
          <a:bodyPr vert="horz" lIns="91440" tIns="45720" rIns="91440" bIns="45720" rtlCol="0" anchor="t">
            <a:noAutofit/>
          </a:bodyPr>
          <a:lstStyle/>
          <a:p>
            <a:pPr lvl="1"/>
            <a:r>
              <a:rPr lang="en-US" sz="2400" dirty="0">
                <a:solidFill>
                  <a:schemeClr val="bg1"/>
                </a:solidFill>
                <a:latin typeface="Century"/>
                <a:cs typeface="Calibri"/>
              </a:rPr>
              <a:t>Complaints and reports of campaign violations must be filed within 24 hours of discovering any alleged violation </a:t>
            </a:r>
            <a:endParaRPr lang="en-US" sz="2000" dirty="0">
              <a:solidFill>
                <a:schemeClr val="bg1"/>
              </a:solidFill>
              <a:latin typeface="Century"/>
              <a:cs typeface="Calibri"/>
            </a:endParaRPr>
          </a:p>
          <a:p>
            <a:pPr lvl="1"/>
            <a:r>
              <a:rPr lang="en-US" dirty="0">
                <a:solidFill>
                  <a:schemeClr val="bg1"/>
                </a:solidFill>
                <a:latin typeface="Century"/>
              </a:rPr>
              <a:t>Complaints are filed in the Office of Student Activities between the hours of 8 a.m. and 5 p.m. </a:t>
            </a:r>
          </a:p>
          <a:p>
            <a:pPr lvl="1"/>
            <a:r>
              <a:rPr lang="en-US" dirty="0">
                <a:solidFill>
                  <a:schemeClr val="bg1"/>
                </a:solidFill>
                <a:latin typeface="Century"/>
              </a:rPr>
              <a:t>Campaign Violation Forms can be found attached to the Elections Packet and in the Office of Student Activities</a:t>
            </a:r>
          </a:p>
          <a:p>
            <a:pPr lvl="1"/>
            <a:r>
              <a:rPr lang="en-US" dirty="0">
                <a:solidFill>
                  <a:schemeClr val="bg1"/>
                </a:solidFill>
                <a:latin typeface="Century"/>
              </a:rPr>
              <a:t>In the event a violation is filed, Title VII, Sections 8, 9, and 10 of the ASG Code will be enacted as far as investigating the violation and determining proper sanctions (if any)</a:t>
            </a:r>
          </a:p>
          <a:p>
            <a:pPr lvl="1"/>
            <a:r>
              <a:rPr lang="en-US" dirty="0">
                <a:solidFill>
                  <a:schemeClr val="bg1"/>
                </a:solidFill>
                <a:latin typeface="Century"/>
              </a:rPr>
              <a:t>Sanctions could include but are not limited to loss of campaigning privileges, loss of votes, or disqualification</a:t>
            </a:r>
          </a:p>
          <a:p>
            <a:pPr lvl="1"/>
            <a:r>
              <a:rPr lang="en-US" dirty="0">
                <a:solidFill>
                  <a:schemeClr val="bg1"/>
                </a:solidFill>
                <a:latin typeface="Century"/>
              </a:rPr>
              <a:t>*please see the Elections Packet for a full explanation of the complaint process</a:t>
            </a:r>
          </a:p>
          <a:p>
            <a:pPr lvl="1"/>
            <a:endParaRPr lang="en-US" dirty="0">
              <a:solidFill>
                <a:schemeClr val="bg1"/>
              </a:solidFill>
              <a:latin typeface="Century"/>
            </a:endParaRPr>
          </a:p>
          <a:p>
            <a:endParaRPr lang="en-US" dirty="0">
              <a:solidFill>
                <a:schemeClr val="bg1"/>
              </a:solidFill>
              <a:latin typeface="Century"/>
            </a:endParaRPr>
          </a:p>
          <a:p>
            <a:endParaRPr lang="en-US" dirty="0">
              <a:solidFill>
                <a:schemeClr val="bg1"/>
              </a:solidFill>
              <a:latin typeface="Century"/>
            </a:endParaRPr>
          </a:p>
          <a:p>
            <a:endParaRPr lang="en-US" dirty="0">
              <a:solidFill>
                <a:schemeClr val="bg1"/>
              </a:solidFill>
              <a:latin typeface="Century"/>
            </a:endParaRPr>
          </a:p>
        </p:txBody>
      </p:sp>
    </p:spTree>
    <p:extLst>
      <p:ext uri="{BB962C8B-B14F-4D97-AF65-F5344CB8AC3E}">
        <p14:creationId xmlns:p14="http://schemas.microsoft.com/office/powerpoint/2010/main" val="3978877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dirty="0">
                <a:solidFill>
                  <a:schemeClr val="bg1"/>
                </a:solidFill>
                <a:latin typeface="Century"/>
              </a:rPr>
              <a:t>Expenditure Reports</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33438" y="1220864"/>
            <a:ext cx="11519504" cy="4351338"/>
          </a:xfrm>
        </p:spPr>
        <p:txBody>
          <a:bodyPr vert="horz" lIns="91440" tIns="45720" rIns="91440" bIns="45720" rtlCol="0" anchor="t">
            <a:noAutofit/>
          </a:bodyPr>
          <a:lstStyle/>
          <a:p>
            <a:pPr lvl="1"/>
            <a:r>
              <a:rPr lang="en-US" dirty="0">
                <a:solidFill>
                  <a:schemeClr val="bg1"/>
                </a:solidFill>
                <a:latin typeface="Century"/>
              </a:rPr>
              <a:t>Every candidate must submit an expenditure report, whether or not you spend any money on your campaign</a:t>
            </a:r>
          </a:p>
          <a:p>
            <a:pPr lvl="1"/>
            <a:r>
              <a:rPr lang="en-US" dirty="0">
                <a:solidFill>
                  <a:schemeClr val="bg1"/>
                </a:solidFill>
                <a:latin typeface="Century"/>
              </a:rPr>
              <a:t>Failure to submit an expenditure report will result in disqualification from the election</a:t>
            </a:r>
          </a:p>
          <a:p>
            <a:pPr lvl="1"/>
            <a:r>
              <a:rPr lang="en-US" dirty="0">
                <a:solidFill>
                  <a:schemeClr val="bg1"/>
                </a:solidFill>
                <a:latin typeface="Century"/>
              </a:rPr>
              <a:t>The spending limit (per candidate) for the </a:t>
            </a:r>
            <a:r>
              <a:rPr lang="en-US" dirty="0" smtClean="0">
                <a:solidFill>
                  <a:schemeClr val="bg1"/>
                </a:solidFill>
                <a:latin typeface="Century"/>
              </a:rPr>
              <a:t>2020-2021 </a:t>
            </a:r>
            <a:r>
              <a:rPr lang="en-US" dirty="0">
                <a:solidFill>
                  <a:schemeClr val="bg1"/>
                </a:solidFill>
                <a:latin typeface="Century"/>
              </a:rPr>
              <a:t>General Election for Senate Candidates is </a:t>
            </a:r>
            <a:r>
              <a:rPr lang="en-US" b="1" u="sng" dirty="0">
                <a:solidFill>
                  <a:schemeClr val="bg1"/>
                </a:solidFill>
                <a:latin typeface="Century"/>
              </a:rPr>
              <a:t>$310</a:t>
            </a:r>
          </a:p>
          <a:p>
            <a:pPr lvl="1"/>
            <a:r>
              <a:rPr lang="en-US" dirty="0">
                <a:solidFill>
                  <a:schemeClr val="bg1"/>
                </a:solidFill>
                <a:latin typeface="Century"/>
              </a:rPr>
              <a:t>Expenditure Reports provide information on your </a:t>
            </a:r>
            <a:r>
              <a:rPr lang="en-US" u="sng" dirty="0">
                <a:solidFill>
                  <a:schemeClr val="bg1"/>
                </a:solidFill>
                <a:latin typeface="Century"/>
              </a:rPr>
              <a:t>Income</a:t>
            </a:r>
            <a:r>
              <a:rPr lang="en-US" dirty="0">
                <a:solidFill>
                  <a:schemeClr val="bg1"/>
                </a:solidFill>
                <a:latin typeface="Century"/>
              </a:rPr>
              <a:t>, your </a:t>
            </a:r>
            <a:r>
              <a:rPr lang="en-US" u="sng" dirty="0">
                <a:solidFill>
                  <a:schemeClr val="bg1"/>
                </a:solidFill>
                <a:latin typeface="Century"/>
              </a:rPr>
              <a:t>Expenses</a:t>
            </a:r>
            <a:r>
              <a:rPr lang="en-US" dirty="0">
                <a:solidFill>
                  <a:schemeClr val="bg1"/>
                </a:solidFill>
                <a:latin typeface="Century"/>
              </a:rPr>
              <a:t>, and any </a:t>
            </a:r>
            <a:r>
              <a:rPr lang="en-US" u="sng" dirty="0">
                <a:solidFill>
                  <a:schemeClr val="bg1"/>
                </a:solidFill>
                <a:latin typeface="Century"/>
              </a:rPr>
              <a:t>Estimated Costs</a:t>
            </a:r>
            <a:r>
              <a:rPr lang="en-US" dirty="0">
                <a:solidFill>
                  <a:schemeClr val="bg1"/>
                </a:solidFill>
                <a:latin typeface="Century"/>
              </a:rPr>
              <a:t> associated with your campaign. </a:t>
            </a:r>
          </a:p>
          <a:p>
            <a:pPr lvl="1"/>
            <a:endParaRPr lang="en-US" dirty="0">
              <a:solidFill>
                <a:schemeClr val="bg1"/>
              </a:solidFill>
              <a:latin typeface="Century"/>
            </a:endParaRPr>
          </a:p>
          <a:p>
            <a:pPr lvl="1"/>
            <a:endParaRPr lang="en-US" b="1" u="sng" dirty="0">
              <a:solidFill>
                <a:schemeClr val="bg1"/>
              </a:solidFill>
              <a:latin typeface="Century"/>
            </a:endParaRPr>
          </a:p>
        </p:txBody>
      </p:sp>
    </p:spTree>
    <p:extLst>
      <p:ext uri="{BB962C8B-B14F-4D97-AF65-F5344CB8AC3E}">
        <p14:creationId xmlns:p14="http://schemas.microsoft.com/office/powerpoint/2010/main" val="7440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dirty="0">
                <a:solidFill>
                  <a:schemeClr val="bg1"/>
                </a:solidFill>
                <a:latin typeface="Century"/>
              </a:rPr>
              <a:t>Expenditure Reports: Deadlines and Submission Types</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pPr lvl="1"/>
            <a:r>
              <a:rPr lang="en-US" dirty="0">
                <a:solidFill>
                  <a:schemeClr val="bg1"/>
                </a:solidFill>
                <a:latin typeface="Century"/>
              </a:rPr>
              <a:t>The Deadline:</a:t>
            </a:r>
          </a:p>
          <a:p>
            <a:pPr lvl="2"/>
            <a:r>
              <a:rPr lang="en-US" dirty="0">
                <a:solidFill>
                  <a:schemeClr val="bg1"/>
                </a:solidFill>
                <a:latin typeface="Century"/>
              </a:rPr>
              <a:t>March </a:t>
            </a:r>
            <a:r>
              <a:rPr lang="en-US" dirty="0" smtClean="0">
                <a:solidFill>
                  <a:schemeClr val="bg1"/>
                </a:solidFill>
                <a:latin typeface="Century"/>
              </a:rPr>
              <a:t>5</a:t>
            </a:r>
            <a:r>
              <a:rPr lang="en-US" baseline="30000" dirty="0" smtClean="0">
                <a:solidFill>
                  <a:schemeClr val="bg1"/>
                </a:solidFill>
                <a:latin typeface="Century"/>
              </a:rPr>
              <a:t>th</a:t>
            </a:r>
            <a:r>
              <a:rPr lang="en-US" dirty="0">
                <a:solidFill>
                  <a:schemeClr val="bg1"/>
                </a:solidFill>
                <a:latin typeface="Century"/>
              </a:rPr>
              <a:t>, </a:t>
            </a:r>
            <a:r>
              <a:rPr lang="en-US" dirty="0" smtClean="0">
                <a:solidFill>
                  <a:schemeClr val="bg1"/>
                </a:solidFill>
                <a:latin typeface="Century"/>
              </a:rPr>
              <a:t>2020 </a:t>
            </a:r>
            <a:r>
              <a:rPr lang="en-US" dirty="0">
                <a:solidFill>
                  <a:schemeClr val="bg1"/>
                </a:solidFill>
                <a:latin typeface="Century"/>
              </a:rPr>
              <a:t>at 12:00 pm NOON (CT)</a:t>
            </a:r>
          </a:p>
          <a:p>
            <a:pPr lvl="1"/>
            <a:r>
              <a:rPr lang="en-US" dirty="0">
                <a:solidFill>
                  <a:schemeClr val="bg1"/>
                </a:solidFill>
                <a:latin typeface="Century"/>
              </a:rPr>
              <a:t>Two Submission Options:</a:t>
            </a:r>
          </a:p>
          <a:p>
            <a:pPr marL="1371600" lvl="2" indent="-457200">
              <a:buAutoNum type="arabicPeriod"/>
            </a:pPr>
            <a:r>
              <a:rPr lang="en-US" dirty="0">
                <a:solidFill>
                  <a:schemeClr val="bg1"/>
                </a:solidFill>
                <a:latin typeface="Century"/>
              </a:rPr>
              <a:t>Turn in a physical form with an itemized budget, and receipts/documentation for all of your expenses to the Office of Student Activities (this includes documentation of "Sponsors/Donations" under Income and of items or services listed under Estimated Costs) *this will be explained in a second</a:t>
            </a:r>
          </a:p>
          <a:p>
            <a:pPr marL="1371600" lvl="2" indent="-457200">
              <a:buAutoNum type="arabicPeriod"/>
            </a:pPr>
            <a:r>
              <a:rPr lang="en-US" dirty="0">
                <a:solidFill>
                  <a:schemeClr val="bg1"/>
                </a:solidFill>
                <a:latin typeface="Century"/>
              </a:rPr>
              <a:t>Submit your expenditure report form online via </a:t>
            </a:r>
            <a:r>
              <a:rPr lang="en-US" dirty="0" err="1">
                <a:solidFill>
                  <a:schemeClr val="bg1"/>
                </a:solidFill>
                <a:latin typeface="Century"/>
              </a:rPr>
              <a:t>HogSync</a:t>
            </a:r>
            <a:r>
              <a:rPr lang="en-US" dirty="0">
                <a:solidFill>
                  <a:schemeClr val="bg1"/>
                </a:solidFill>
                <a:latin typeface="Century"/>
              </a:rPr>
              <a:t> in the ASG Portal. All receipts and documentation will be submitted within this form in a single file for each type of documentation. </a:t>
            </a:r>
          </a:p>
          <a:p>
            <a:pPr lvl="3"/>
            <a:r>
              <a:rPr lang="en-US" dirty="0">
                <a:solidFill>
                  <a:schemeClr val="bg1"/>
                </a:solidFill>
                <a:latin typeface="Century"/>
              </a:rPr>
              <a:t>Link to submit on </a:t>
            </a:r>
            <a:r>
              <a:rPr lang="en-US" dirty="0" err="1">
                <a:solidFill>
                  <a:schemeClr val="bg1"/>
                </a:solidFill>
                <a:latin typeface="Century"/>
              </a:rPr>
              <a:t>HogSync</a:t>
            </a:r>
            <a:r>
              <a:rPr lang="en-US" dirty="0">
                <a:solidFill>
                  <a:schemeClr val="bg1"/>
                </a:solidFill>
                <a:latin typeface="Century"/>
              </a:rPr>
              <a:t>: </a:t>
            </a:r>
            <a:r>
              <a:rPr lang="en-US" u="sng" dirty="0">
                <a:hlinkClick r:id="rId2"/>
              </a:rPr>
              <a:t>https://hogsync.uark.edu/submitter/form/start/381994</a:t>
            </a:r>
            <a:endParaRPr lang="en-US" dirty="0">
              <a:solidFill>
                <a:schemeClr val="bg1"/>
              </a:solidFill>
              <a:latin typeface="Century"/>
            </a:endParaRPr>
          </a:p>
          <a:p>
            <a:pPr lvl="3"/>
            <a:r>
              <a:rPr lang="en-US" dirty="0">
                <a:solidFill>
                  <a:schemeClr val="bg1"/>
                </a:solidFill>
                <a:latin typeface="Century"/>
              </a:rPr>
              <a:t>The physical form and online form will have the exact same information on them.</a:t>
            </a:r>
          </a:p>
          <a:p>
            <a:pPr marL="1371600" lvl="3" indent="0">
              <a:buNone/>
            </a:pPr>
            <a:endParaRPr lang="en-US" dirty="0">
              <a:latin typeface="Century"/>
            </a:endParaRPr>
          </a:p>
        </p:txBody>
      </p:sp>
    </p:spTree>
    <p:extLst>
      <p:ext uri="{BB962C8B-B14F-4D97-AF65-F5344CB8AC3E}">
        <p14:creationId xmlns:p14="http://schemas.microsoft.com/office/powerpoint/2010/main" val="669738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774073" y="9800"/>
            <a:ext cx="11148203" cy="1354317"/>
          </a:xfrm>
        </p:spPr>
        <p:txBody>
          <a:bodyPr/>
          <a:lstStyle/>
          <a:p>
            <a:r>
              <a:rPr lang="en-US" dirty="0">
                <a:solidFill>
                  <a:schemeClr val="bg1"/>
                </a:solidFill>
                <a:latin typeface="Century"/>
              </a:rPr>
              <a:t>Expenditure Reports: Guidelines on Form</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r>
              <a:rPr lang="en-US" b="1" dirty="0">
                <a:solidFill>
                  <a:schemeClr val="bg1"/>
                </a:solidFill>
                <a:latin typeface="Georgia"/>
              </a:rPr>
              <a:t>All boxes with a $ must be filled out with a numerical amount. If you have a box that lists a type of income, expense, or estimated cost that does not apply to the expenditures of your campaign, please write “$0” in the box. If you did not spend any money or receive any donated money or items for your campaign, please list “$0” in every box. </a:t>
            </a:r>
            <a:r>
              <a:rPr lang="en-US" b="1" u="sng" dirty="0">
                <a:solidFill>
                  <a:schemeClr val="bg1"/>
                </a:solidFill>
                <a:latin typeface="Georgia"/>
              </a:rPr>
              <a:t>Your expenditure report will be considered incomplete if any boxes are left blank, which will result in your disqualification from the election.</a:t>
            </a:r>
            <a:endParaRPr lang="en-US" dirty="0">
              <a:solidFill>
                <a:schemeClr val="bg1"/>
              </a:solidFill>
              <a:latin typeface="Century"/>
            </a:endParaRPr>
          </a:p>
          <a:p>
            <a:r>
              <a:rPr lang="en-US" b="1" u="sng">
                <a:solidFill>
                  <a:schemeClr val="bg1"/>
                </a:solidFill>
                <a:latin typeface="Georgia"/>
              </a:rPr>
              <a:t>NOTE: Just write "0.00" in the box instead of $0 for online</a:t>
            </a:r>
            <a:endParaRPr lang="en-US" b="1" u="sng" dirty="0">
              <a:solidFill>
                <a:schemeClr val="bg1"/>
              </a:solidFill>
              <a:latin typeface="Georgia"/>
            </a:endParaRPr>
          </a:p>
          <a:p>
            <a:r>
              <a:rPr lang="en-US" b="1" dirty="0">
                <a:solidFill>
                  <a:schemeClr val="bg1"/>
                </a:solidFill>
                <a:latin typeface="Georgia"/>
              </a:rPr>
              <a:t>Remember: </a:t>
            </a:r>
            <a:r>
              <a:rPr lang="en-US" b="1" u="sng" dirty="0">
                <a:solidFill>
                  <a:schemeClr val="bg1"/>
                </a:solidFill>
                <a:latin typeface="Georgia"/>
              </a:rPr>
              <a:t>Total Expenses + Total Estimated Costs MUST=Total Income</a:t>
            </a:r>
            <a:endParaRPr lang="en-US" dirty="0">
              <a:solidFill>
                <a:schemeClr val="bg1"/>
              </a:solidFill>
            </a:endParaRPr>
          </a:p>
          <a:p>
            <a:pPr lvl="1"/>
            <a:endParaRPr lang="en-US" dirty="0">
              <a:solidFill>
                <a:schemeClr val="bg1"/>
              </a:solidFill>
              <a:latin typeface="Century"/>
            </a:endParaRPr>
          </a:p>
          <a:p>
            <a:pPr marL="1371600" lvl="3" indent="0">
              <a:buNone/>
            </a:pPr>
            <a:endParaRPr lang="en-US" dirty="0">
              <a:latin typeface="Century"/>
            </a:endParaRPr>
          </a:p>
        </p:txBody>
      </p:sp>
    </p:spTree>
    <p:extLst>
      <p:ext uri="{BB962C8B-B14F-4D97-AF65-F5344CB8AC3E}">
        <p14:creationId xmlns:p14="http://schemas.microsoft.com/office/powerpoint/2010/main" val="1812241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774073" y="9800"/>
            <a:ext cx="11148203" cy="1354317"/>
          </a:xfrm>
        </p:spPr>
        <p:txBody>
          <a:bodyPr/>
          <a:lstStyle/>
          <a:p>
            <a:r>
              <a:rPr lang="en-US" dirty="0">
                <a:solidFill>
                  <a:schemeClr val="bg1"/>
                </a:solidFill>
                <a:latin typeface="Century"/>
              </a:rPr>
              <a:t>Expenditure Reports: Guidelines on Form</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r>
              <a:rPr lang="en-US" dirty="0">
                <a:solidFill>
                  <a:schemeClr val="bg1"/>
                </a:solidFill>
                <a:latin typeface="Georgia"/>
              </a:rPr>
              <a:t>Under </a:t>
            </a:r>
            <a:r>
              <a:rPr lang="en-US" b="1" dirty="0">
                <a:solidFill>
                  <a:schemeClr val="bg1"/>
                </a:solidFill>
                <a:latin typeface="Georgia"/>
              </a:rPr>
              <a:t>Income</a:t>
            </a:r>
            <a:r>
              <a:rPr lang="en-US" dirty="0">
                <a:solidFill>
                  <a:schemeClr val="bg1"/>
                </a:solidFill>
                <a:latin typeface="Georgia"/>
              </a:rPr>
              <a:t> in “Sponsors/Donations” documentation from sponsors and donors must be provided. Documentation is defined as a note/letter, copy/screenshot of an email or text from the sponsor or donor expressing that they have given money to your campaign. </a:t>
            </a:r>
            <a:r>
              <a:rPr lang="en-US" u="sng" dirty="0">
                <a:solidFill>
                  <a:schemeClr val="bg1"/>
                </a:solidFill>
                <a:latin typeface="Georgia"/>
              </a:rPr>
              <a:t>If no documentation is provided, your expenditure report will be considered incomplete, which will result in your disqualification from the election.</a:t>
            </a:r>
            <a:endParaRPr lang="en-US" b="1" u="sng" dirty="0">
              <a:solidFill>
                <a:schemeClr val="bg1"/>
              </a:solidFill>
              <a:latin typeface="Georgia"/>
            </a:endParaRPr>
          </a:p>
          <a:p>
            <a:endParaRPr lang="en-US" b="1" u="sng" dirty="0">
              <a:solidFill>
                <a:schemeClr val="bg1"/>
              </a:solidFill>
              <a:latin typeface="Georgia"/>
            </a:endParaRPr>
          </a:p>
          <a:p>
            <a:pPr lvl="1"/>
            <a:endParaRPr lang="en-US" dirty="0">
              <a:solidFill>
                <a:srgbClr val="FFFFFF"/>
              </a:solidFill>
              <a:latin typeface="Century"/>
            </a:endParaRPr>
          </a:p>
          <a:p>
            <a:pPr marL="1371600" lvl="3" indent="0">
              <a:buNone/>
            </a:pPr>
            <a:endParaRPr lang="en-US" dirty="0">
              <a:latin typeface="Century"/>
            </a:endParaRPr>
          </a:p>
        </p:txBody>
      </p:sp>
    </p:spTree>
    <p:extLst>
      <p:ext uri="{BB962C8B-B14F-4D97-AF65-F5344CB8AC3E}">
        <p14:creationId xmlns:p14="http://schemas.microsoft.com/office/powerpoint/2010/main" val="3714580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774073" y="9800"/>
            <a:ext cx="11148203" cy="1354317"/>
          </a:xfrm>
        </p:spPr>
        <p:txBody>
          <a:bodyPr/>
          <a:lstStyle/>
          <a:p>
            <a:r>
              <a:rPr lang="en-US" dirty="0">
                <a:solidFill>
                  <a:schemeClr val="bg1"/>
                </a:solidFill>
                <a:latin typeface="Century"/>
              </a:rPr>
              <a:t>Expenditure Reports: Guidelines on Form</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r>
              <a:rPr lang="en-US" dirty="0">
                <a:solidFill>
                  <a:schemeClr val="bg1"/>
                </a:solidFill>
                <a:latin typeface="Georgia"/>
              </a:rPr>
              <a:t>All items listed in </a:t>
            </a:r>
            <a:r>
              <a:rPr lang="en-US" b="1" dirty="0">
                <a:solidFill>
                  <a:schemeClr val="bg1"/>
                </a:solidFill>
                <a:latin typeface="Georgia"/>
              </a:rPr>
              <a:t>Expenses</a:t>
            </a:r>
            <a:r>
              <a:rPr lang="en-US" dirty="0">
                <a:solidFill>
                  <a:schemeClr val="bg1"/>
                </a:solidFill>
                <a:latin typeface="Georgia"/>
              </a:rPr>
              <a:t> must have receipts turned in with them. </a:t>
            </a:r>
            <a:r>
              <a:rPr lang="en-US" u="sng" dirty="0">
                <a:solidFill>
                  <a:schemeClr val="bg1"/>
                </a:solidFill>
                <a:latin typeface="Georgia"/>
              </a:rPr>
              <a:t>Any report that lists an item in Expenses but does not provide a receipt as proof of purchase for that item will be considered incomplete, and will result in your disqualification from the election.</a:t>
            </a:r>
            <a:r>
              <a:rPr lang="en-US" dirty="0">
                <a:solidFill>
                  <a:schemeClr val="bg1"/>
                </a:solidFill>
                <a:latin typeface="Georgia"/>
              </a:rPr>
              <a:t> The only exception to this rule is if an item or service is purchased through a transaction that does not generate a receipt. </a:t>
            </a:r>
            <a:r>
              <a:rPr lang="en-US" u="sng" dirty="0">
                <a:solidFill>
                  <a:schemeClr val="bg1"/>
                </a:solidFill>
                <a:latin typeface="Georgia"/>
              </a:rPr>
              <a:t>If you purchased an item through a transaction that did not generate a receipt, please provide alternative documentation (such as a note/letter, copy/screenshot of an email or text from the individual that the item was purchased from).</a:t>
            </a:r>
            <a:r>
              <a:rPr lang="en-US" dirty="0">
                <a:solidFill>
                  <a:schemeClr val="bg1"/>
                </a:solidFill>
                <a:latin typeface="Georgia"/>
              </a:rPr>
              <a:t> </a:t>
            </a:r>
            <a:endParaRPr lang="en-US" u="sng" dirty="0">
              <a:solidFill>
                <a:schemeClr val="bg1"/>
              </a:solidFill>
              <a:latin typeface="Georgia"/>
            </a:endParaRPr>
          </a:p>
          <a:p>
            <a:endParaRPr lang="en-US" u="sng" dirty="0">
              <a:latin typeface="Georgia"/>
            </a:endParaRPr>
          </a:p>
          <a:p>
            <a:endParaRPr lang="en-US" b="1" u="sng" dirty="0">
              <a:solidFill>
                <a:schemeClr val="bg1"/>
              </a:solidFill>
              <a:latin typeface="Georgia"/>
            </a:endParaRPr>
          </a:p>
          <a:p>
            <a:pPr lvl="1"/>
            <a:endParaRPr lang="en-US" dirty="0">
              <a:solidFill>
                <a:srgbClr val="FFFFFF"/>
              </a:solidFill>
              <a:latin typeface="Century"/>
            </a:endParaRPr>
          </a:p>
          <a:p>
            <a:pPr marL="1371600" lvl="3" indent="0">
              <a:buNone/>
            </a:pPr>
            <a:endParaRPr lang="en-US" dirty="0">
              <a:latin typeface="Century"/>
            </a:endParaRPr>
          </a:p>
        </p:txBody>
      </p:sp>
    </p:spTree>
    <p:extLst>
      <p:ext uri="{BB962C8B-B14F-4D97-AF65-F5344CB8AC3E}">
        <p14:creationId xmlns:p14="http://schemas.microsoft.com/office/powerpoint/2010/main" val="3249001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774073" y="9800"/>
            <a:ext cx="11148203" cy="1354317"/>
          </a:xfrm>
        </p:spPr>
        <p:txBody>
          <a:bodyPr/>
          <a:lstStyle/>
          <a:p>
            <a:r>
              <a:rPr lang="en-US" dirty="0">
                <a:solidFill>
                  <a:schemeClr val="bg1"/>
                </a:solidFill>
                <a:latin typeface="Century"/>
              </a:rPr>
              <a:t>Expenditure Reports: Guidelines on Form</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r>
              <a:rPr lang="en-US" dirty="0">
                <a:solidFill>
                  <a:schemeClr val="bg1"/>
                </a:solidFill>
                <a:latin typeface="Georgia"/>
              </a:rPr>
              <a:t>All items listed under </a:t>
            </a:r>
            <a:r>
              <a:rPr lang="en-US" b="1" dirty="0">
                <a:solidFill>
                  <a:schemeClr val="bg1"/>
                </a:solidFill>
                <a:latin typeface="Georgia"/>
              </a:rPr>
              <a:t>Estimated Costs</a:t>
            </a:r>
            <a:r>
              <a:rPr lang="en-US" dirty="0">
                <a:solidFill>
                  <a:schemeClr val="bg1"/>
                </a:solidFill>
                <a:latin typeface="Georgia"/>
              </a:rPr>
              <a:t> must have documentation either from yourself or the individual who donated a service or item to your campaign. Documentation is defined as a note/letter, copy or screenshot of an email or text from yourself or the individual who donated a service or item to your campaign, expressing that they have given this item or service to your campaign. </a:t>
            </a:r>
            <a:r>
              <a:rPr lang="en-US" u="sng" dirty="0">
                <a:solidFill>
                  <a:schemeClr val="bg1"/>
                </a:solidFill>
                <a:latin typeface="Georgia"/>
              </a:rPr>
              <a:t>If no documentation is provided, your expenditure report will be considered incomplete, which will result in your disqualification from the election.</a:t>
            </a:r>
          </a:p>
          <a:p>
            <a:endParaRPr lang="en-US" u="sng" dirty="0">
              <a:latin typeface="Georgia"/>
            </a:endParaRPr>
          </a:p>
          <a:p>
            <a:endParaRPr lang="en-US" dirty="0">
              <a:latin typeface="Georgia"/>
            </a:endParaRPr>
          </a:p>
          <a:p>
            <a:endParaRPr lang="en-US" u="sng" dirty="0">
              <a:latin typeface="Georgia"/>
            </a:endParaRPr>
          </a:p>
          <a:p>
            <a:endParaRPr lang="en-US" b="1" u="sng" dirty="0">
              <a:solidFill>
                <a:schemeClr val="bg1"/>
              </a:solidFill>
              <a:latin typeface="Georgia"/>
            </a:endParaRPr>
          </a:p>
          <a:p>
            <a:pPr lvl="1"/>
            <a:endParaRPr lang="en-US" dirty="0">
              <a:solidFill>
                <a:srgbClr val="FFFFFF"/>
              </a:solidFill>
              <a:latin typeface="Century"/>
            </a:endParaRPr>
          </a:p>
          <a:p>
            <a:pPr marL="1371600" lvl="3" indent="0">
              <a:buNone/>
            </a:pPr>
            <a:endParaRPr lang="en-US" dirty="0">
              <a:latin typeface="Century"/>
            </a:endParaRPr>
          </a:p>
        </p:txBody>
      </p:sp>
    </p:spTree>
    <p:extLst>
      <p:ext uri="{BB962C8B-B14F-4D97-AF65-F5344CB8AC3E}">
        <p14:creationId xmlns:p14="http://schemas.microsoft.com/office/powerpoint/2010/main" val="243366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201057" y="340935"/>
            <a:ext cx="10515600" cy="1325563"/>
          </a:xfrm>
        </p:spPr>
        <p:txBody>
          <a:bodyPr/>
          <a:lstStyle/>
          <a:p>
            <a:r>
              <a:rPr lang="en-US" dirty="0">
                <a:solidFill>
                  <a:schemeClr val="bg1"/>
                </a:solidFill>
                <a:latin typeface="Century"/>
              </a:rPr>
              <a:t>Candidate Orientation Topics</a:t>
            </a:r>
            <a:endParaRPr lang="en-US" dirty="0">
              <a:solidFill>
                <a:schemeClr val="bg1"/>
              </a:solidFill>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1201057" y="1668387"/>
            <a:ext cx="10515600" cy="4351338"/>
          </a:xfrm>
        </p:spPr>
        <p:txBody>
          <a:bodyPr vert="horz" lIns="91440" tIns="45720" rIns="91440" bIns="45720" rtlCol="0" anchor="t">
            <a:normAutofit/>
          </a:bodyPr>
          <a:lstStyle/>
          <a:p>
            <a:pPr>
              <a:buFont typeface="Arial"/>
            </a:pPr>
            <a:r>
              <a:rPr lang="en-US" dirty="0">
                <a:solidFill>
                  <a:schemeClr val="bg1"/>
                </a:solidFill>
                <a:latin typeface="Century"/>
              </a:rPr>
              <a:t>Election Timeline</a:t>
            </a:r>
          </a:p>
          <a:p>
            <a:r>
              <a:rPr lang="en-US" dirty="0">
                <a:solidFill>
                  <a:schemeClr val="bg1"/>
                </a:solidFill>
                <a:latin typeface="Century"/>
              </a:rPr>
              <a:t>Campaigning</a:t>
            </a:r>
          </a:p>
          <a:p>
            <a:r>
              <a:rPr lang="en-US" dirty="0">
                <a:solidFill>
                  <a:schemeClr val="bg1"/>
                </a:solidFill>
                <a:latin typeface="Century"/>
              </a:rPr>
              <a:t>Rules &amp; Regulations</a:t>
            </a:r>
          </a:p>
          <a:p>
            <a:r>
              <a:rPr lang="en-US">
                <a:solidFill>
                  <a:schemeClr val="bg1"/>
                </a:solidFill>
                <a:latin typeface="Century"/>
              </a:rPr>
              <a:t>Election</a:t>
            </a:r>
          </a:p>
          <a:p>
            <a:r>
              <a:rPr lang="en-US" dirty="0">
                <a:solidFill>
                  <a:schemeClr val="bg1"/>
                </a:solidFill>
                <a:latin typeface="Century"/>
              </a:rPr>
              <a:t>Complaints</a:t>
            </a:r>
          </a:p>
          <a:p>
            <a:r>
              <a:rPr lang="en-US" dirty="0">
                <a:solidFill>
                  <a:schemeClr val="bg1"/>
                </a:solidFill>
                <a:latin typeface="Century"/>
              </a:rPr>
              <a:t>Expenditure Reports</a:t>
            </a:r>
          </a:p>
          <a:p>
            <a:r>
              <a:rPr lang="en-US" dirty="0">
                <a:solidFill>
                  <a:schemeClr val="bg1"/>
                </a:solidFill>
                <a:latin typeface="Century"/>
              </a:rPr>
              <a:t>Results</a:t>
            </a:r>
          </a:p>
        </p:txBody>
      </p:sp>
    </p:spTree>
    <p:extLst>
      <p:ext uri="{BB962C8B-B14F-4D97-AF65-F5344CB8AC3E}">
        <p14:creationId xmlns:p14="http://schemas.microsoft.com/office/powerpoint/2010/main" val="1470834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2304" y="-4577"/>
            <a:ext cx="12269636" cy="1368694"/>
          </a:xfrm>
        </p:spPr>
        <p:txBody>
          <a:bodyPr/>
          <a:lstStyle/>
          <a:p>
            <a:r>
              <a:rPr lang="en-US" dirty="0">
                <a:solidFill>
                  <a:schemeClr val="bg1"/>
                </a:solidFill>
                <a:latin typeface="Century"/>
              </a:rPr>
              <a:t>Expenditure Reports: Definition of Incomplete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r>
              <a:rPr lang="en-US" dirty="0">
                <a:solidFill>
                  <a:schemeClr val="bg1"/>
                </a:solidFill>
                <a:latin typeface="Georgia"/>
              </a:rPr>
              <a:t>Most disqualifications occur because an expenditure report is incomplete, not because people forget to turn a report in</a:t>
            </a:r>
            <a:endParaRPr lang="en-US" u="sng" dirty="0">
              <a:solidFill>
                <a:schemeClr val="bg1"/>
              </a:solidFill>
              <a:latin typeface="Georgia"/>
            </a:endParaRPr>
          </a:p>
          <a:p>
            <a:r>
              <a:rPr lang="en-US" dirty="0">
                <a:solidFill>
                  <a:schemeClr val="bg1"/>
                </a:solidFill>
                <a:latin typeface="Georgia"/>
              </a:rPr>
              <a:t>What does it mean to be "incomplete"?</a:t>
            </a:r>
          </a:p>
          <a:p>
            <a:pPr lvl="1"/>
            <a:r>
              <a:rPr lang="en-US" dirty="0">
                <a:solidFill>
                  <a:schemeClr val="bg1"/>
                </a:solidFill>
                <a:latin typeface="Georgia"/>
              </a:rPr>
              <a:t>Report has a box in a table without a numerical value in it</a:t>
            </a:r>
          </a:p>
          <a:p>
            <a:pPr lvl="1"/>
            <a:r>
              <a:rPr lang="en-US" dirty="0">
                <a:solidFill>
                  <a:schemeClr val="bg1"/>
                </a:solidFill>
                <a:latin typeface="Georgia"/>
              </a:rPr>
              <a:t>Money is listed under "Sponsors/Donations" under Income, but provides no documentation</a:t>
            </a:r>
          </a:p>
          <a:p>
            <a:pPr lvl="1"/>
            <a:r>
              <a:rPr lang="en-US" dirty="0">
                <a:solidFill>
                  <a:schemeClr val="bg1"/>
                </a:solidFill>
                <a:latin typeface="Georgia"/>
              </a:rPr>
              <a:t>Money is listed under Expenses, but provides no documentation or proof of purchase</a:t>
            </a:r>
          </a:p>
          <a:p>
            <a:pPr lvl="1"/>
            <a:r>
              <a:rPr lang="en-US" dirty="0">
                <a:solidFill>
                  <a:schemeClr val="bg1"/>
                </a:solidFill>
                <a:latin typeface="Georgia"/>
              </a:rPr>
              <a:t>Item or service is listed under Estimated Costs, but provides no documentation that this item or service was donated OR there is no estimated cost given for an item or service</a:t>
            </a:r>
          </a:p>
          <a:p>
            <a:pPr lvl="1"/>
            <a:endParaRPr lang="en-US" dirty="0">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4194377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659055" y="-4577"/>
            <a:ext cx="12269636" cy="1368694"/>
          </a:xfrm>
        </p:spPr>
        <p:txBody>
          <a:bodyPr/>
          <a:lstStyle/>
          <a:p>
            <a:r>
              <a:rPr lang="en-US" dirty="0">
                <a:solidFill>
                  <a:schemeClr val="bg1"/>
                </a:solidFill>
                <a:latin typeface="Century"/>
              </a:rPr>
              <a:t>Expenditure Reports: Income Table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pPr lvl="1"/>
            <a:endParaRPr lang="en-US" dirty="0">
              <a:latin typeface="Georgia"/>
            </a:endParaRPr>
          </a:p>
          <a:p>
            <a:pPr lvl="1"/>
            <a:endParaRPr lang="en-US" dirty="0">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graphicFrame>
        <p:nvGraphicFramePr>
          <p:cNvPr id="5" name="Table 4">
            <a:extLst>
              <a:ext uri="{FF2B5EF4-FFF2-40B4-BE49-F238E27FC236}">
                <a16:creationId xmlns:a16="http://schemas.microsoft.com/office/drawing/2014/main" id="{49BDD76A-69E0-4DB1-B2C0-6E3AEBEE71E1}"/>
              </a:ext>
            </a:extLst>
          </p:cNvPr>
          <p:cNvGraphicFramePr>
            <a:graphicFrameLocks noGrp="1"/>
          </p:cNvGraphicFramePr>
          <p:nvPr>
            <p:extLst>
              <p:ext uri="{D42A27DB-BD31-4B8C-83A1-F6EECF244321}">
                <p14:modId xmlns:p14="http://schemas.microsoft.com/office/powerpoint/2010/main" val="1181304353"/>
              </p:ext>
            </p:extLst>
          </p:nvPr>
        </p:nvGraphicFramePr>
        <p:xfrm>
          <a:off x="1653395" y="1825923"/>
          <a:ext cx="9413998" cy="2875889"/>
        </p:xfrm>
        <a:graphic>
          <a:graphicData uri="http://schemas.openxmlformats.org/drawingml/2006/table">
            <a:tbl>
              <a:tblPr firstRow="1" bandRow="1">
                <a:tableStyleId>{5C22544A-7EE6-4342-B048-85BDC9FD1C3A}</a:tableStyleId>
              </a:tblPr>
              <a:tblGrid>
                <a:gridCol w="8756005">
                  <a:extLst>
                    <a:ext uri="{9D8B030D-6E8A-4147-A177-3AD203B41FA5}">
                      <a16:colId xmlns:a16="http://schemas.microsoft.com/office/drawing/2014/main" val="3077954436"/>
                    </a:ext>
                  </a:extLst>
                </a:gridCol>
                <a:gridCol w="238692">
                  <a:extLst>
                    <a:ext uri="{9D8B030D-6E8A-4147-A177-3AD203B41FA5}">
                      <a16:colId xmlns:a16="http://schemas.microsoft.com/office/drawing/2014/main" val="1688797366"/>
                    </a:ext>
                  </a:extLst>
                </a:gridCol>
                <a:gridCol w="419301">
                  <a:extLst>
                    <a:ext uri="{9D8B030D-6E8A-4147-A177-3AD203B41FA5}">
                      <a16:colId xmlns:a16="http://schemas.microsoft.com/office/drawing/2014/main" val="4187030549"/>
                    </a:ext>
                  </a:extLst>
                </a:gridCol>
              </a:tblGrid>
              <a:tr h="0">
                <a:tc gridSpan="2">
                  <a:txBody>
                    <a:bodyPr/>
                    <a:lstStyle/>
                    <a:p>
                      <a:pPr>
                        <a:spcAft>
                          <a:spcPts val="0"/>
                        </a:spcAft>
                      </a:pPr>
                      <a:r>
                        <a:rPr lang="en-US" dirty="0">
                          <a:effectLst/>
                        </a:rPr>
                        <a:t>Income:</a:t>
                      </a:r>
                    </a:p>
                    <a:p>
                      <a:pPr>
                        <a:buNone/>
                      </a:pPr>
                      <a:r>
                        <a:rPr lang="en-US" dirty="0"/>
                        <a:t>(This is where you list </a:t>
                      </a:r>
                      <a:r>
                        <a:rPr lang="en-US" i="1" dirty="0"/>
                        <a:t>the sources</a:t>
                      </a:r>
                      <a:r>
                        <a:rPr lang="en-US"/>
                        <a:t> of the money you spent on your campaign)</a:t>
                      </a:r>
                    </a:p>
                  </a:txBody>
                  <a:tcPr marL="66675" marR="66675" marT="66675" marB="66675"/>
                </a:tc>
                <a:tc hMerge="1">
                  <a:txBody>
                    <a:bodyPr/>
                    <a:lstStyle/>
                    <a:p>
                      <a:endParaRPr lang="en-US"/>
                    </a:p>
                  </a:txBody>
                  <a:tcPr/>
                </a:tc>
                <a:tc>
                  <a:txBody>
                    <a:bodyPr/>
                    <a:lstStyle/>
                    <a:p>
                      <a:pPr>
                        <a:buNone/>
                      </a:pPr>
                      <a:r>
                        <a:rPr lang="en-US" dirty="0"/>
                        <a:t/>
                      </a:r>
                      <a:br>
                        <a:rPr lang="en-US" dirty="0"/>
                      </a:br>
                      <a:endParaRPr lang="en-US" dirty="0"/>
                    </a:p>
                  </a:txBody>
                  <a:tcPr marL="66675" marR="66675" marT="66675" marB="66675"/>
                </a:tc>
                <a:extLst>
                  <a:ext uri="{0D108BD9-81ED-4DB2-BD59-A6C34878D82A}">
                    <a16:rowId xmlns:a16="http://schemas.microsoft.com/office/drawing/2014/main" val="2873457402"/>
                  </a:ext>
                </a:extLst>
              </a:tr>
              <a:tr h="0">
                <a:tc>
                  <a:txBody>
                    <a:bodyPr/>
                    <a:lstStyle/>
                    <a:p>
                      <a:pPr>
                        <a:buNone/>
                      </a:pPr>
                      <a:r>
                        <a:rPr lang="en-US" dirty="0"/>
                        <a:t>Sponsors/Donations (This is not an estimated cost, please list the exact monetary amount that was donated to your campaign.)</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1616402826"/>
                  </a:ext>
                </a:extLst>
              </a:tr>
              <a:tr h="422249">
                <a:tc>
                  <a:txBody>
                    <a:bodyPr/>
                    <a:lstStyle/>
                    <a:p>
                      <a:pPr>
                        <a:buNone/>
                      </a:pPr>
                      <a:r>
                        <a:rPr lang="en-US" dirty="0"/>
                        <a:t>Personal contributions</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514580492"/>
                  </a:ext>
                </a:extLst>
              </a:tr>
              <a:tr h="0">
                <a:tc>
                  <a:txBody>
                    <a:bodyPr/>
                    <a:lstStyle/>
                    <a:p>
                      <a:pPr>
                        <a:buNone/>
                      </a:pPr>
                      <a:r>
                        <a:rPr lang="en-US" dirty="0"/>
                        <a:t>Estimated Costs (Please see Estimated Costs table below-whatever is listed under “Total Estimated Costs” should be listed here”)</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274997461"/>
                  </a:ext>
                </a:extLst>
              </a:tr>
              <a:tr h="0">
                <a:tc>
                  <a:txBody>
                    <a:bodyPr/>
                    <a:lstStyle/>
                    <a:p>
                      <a:pPr>
                        <a:buNone/>
                      </a:pPr>
                      <a:r>
                        <a:rPr lang="en-US" dirty="0"/>
                        <a:t>Total Income (Cannot exceed $310):</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2145290283"/>
                  </a:ext>
                </a:extLst>
              </a:tr>
            </a:tbl>
          </a:graphicData>
        </a:graphic>
      </p:graphicFrame>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7" name="Arrow: Right 6">
            <a:extLst>
              <a:ext uri="{FF2B5EF4-FFF2-40B4-BE49-F238E27FC236}">
                <a16:creationId xmlns:a16="http://schemas.microsoft.com/office/drawing/2014/main" id="{F3144386-1485-4D1F-B976-E85145810299}"/>
              </a:ext>
            </a:extLst>
          </p:cNvPr>
          <p:cNvSpPr/>
          <p:nvPr/>
        </p:nvSpPr>
        <p:spPr>
          <a:xfrm>
            <a:off x="560343" y="260440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0373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659055" y="-4577"/>
            <a:ext cx="12269636" cy="1368694"/>
          </a:xfrm>
        </p:spPr>
        <p:txBody>
          <a:bodyPr/>
          <a:lstStyle/>
          <a:p>
            <a:r>
              <a:rPr lang="en-US" dirty="0">
                <a:solidFill>
                  <a:schemeClr val="bg1"/>
                </a:solidFill>
                <a:latin typeface="Century"/>
              </a:rPr>
              <a:t>Expenditure Reports: Income Table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60911" y="1120222"/>
            <a:ext cx="11835805" cy="4351338"/>
          </a:xfrm>
        </p:spPr>
        <p:txBody>
          <a:bodyPr vert="horz" lIns="91440" tIns="45720" rIns="91440" bIns="45720" rtlCol="0" anchor="t">
            <a:noAutofit/>
          </a:bodyPr>
          <a:lstStyle/>
          <a:p>
            <a:pPr marL="457200" lvl="1" indent="0">
              <a:buNone/>
            </a:pPr>
            <a:endParaRPr lang="en-US" dirty="0">
              <a:latin typeface="Georgia"/>
            </a:endParaRPr>
          </a:p>
          <a:p>
            <a:pPr lvl="1"/>
            <a:r>
              <a:rPr lang="en-US" dirty="0">
                <a:solidFill>
                  <a:schemeClr val="bg1"/>
                </a:solidFill>
                <a:latin typeface="Georgia"/>
              </a:rPr>
              <a:t>What should be listed in Income?</a:t>
            </a:r>
          </a:p>
          <a:p>
            <a:pPr marL="1371600" lvl="2" indent="-457200"/>
            <a:r>
              <a:rPr lang="en-US" sz="2400" u="sng" dirty="0">
                <a:solidFill>
                  <a:schemeClr val="bg1"/>
                </a:solidFill>
                <a:latin typeface="Georgia"/>
              </a:rPr>
              <a:t>For "Sponsors/Donations"</a:t>
            </a:r>
            <a:r>
              <a:rPr lang="en-US" sz="2400" dirty="0">
                <a:solidFill>
                  <a:schemeClr val="bg1"/>
                </a:solidFill>
                <a:latin typeface="Georgia"/>
              </a:rPr>
              <a:t>: Any money that an individual or an organization gives to you that is for your campaign. This could be money given to you for the purpose of purchasing something specific, or it could be money given to spend on your campaign in general.</a:t>
            </a:r>
          </a:p>
          <a:p>
            <a:pPr marL="1371600" lvl="2" indent="-457200"/>
            <a:r>
              <a:rPr lang="en-US" sz="2400" u="sng" dirty="0">
                <a:solidFill>
                  <a:schemeClr val="bg1"/>
                </a:solidFill>
                <a:latin typeface="Georgia"/>
              </a:rPr>
              <a:t>For "Personal contributions"</a:t>
            </a:r>
            <a:r>
              <a:rPr lang="en-US" sz="2400" dirty="0">
                <a:solidFill>
                  <a:schemeClr val="bg1"/>
                </a:solidFill>
                <a:latin typeface="Georgia"/>
              </a:rPr>
              <a:t>: Money you donate to your campaign</a:t>
            </a:r>
          </a:p>
          <a:p>
            <a:pPr marL="1371600" lvl="2" indent="-457200"/>
            <a:r>
              <a:rPr lang="en-US" sz="2400" u="sng" dirty="0">
                <a:solidFill>
                  <a:schemeClr val="bg1"/>
                </a:solidFill>
                <a:latin typeface="Georgia"/>
              </a:rPr>
              <a:t>For "Estimated Costs":</a:t>
            </a:r>
            <a:r>
              <a:rPr lang="en-US" sz="2400" dirty="0">
                <a:solidFill>
                  <a:schemeClr val="bg1"/>
                </a:solidFill>
                <a:latin typeface="Georgia"/>
              </a:rPr>
              <a:t> Whatever you write in the Estimated Costs box in the Income table MUST equal whatever you wrote in the Total Estimated Costs box in the Estimated Costs table</a:t>
            </a:r>
          </a:p>
          <a:p>
            <a:pPr marL="1371600" lvl="2" indent="-457200"/>
            <a:r>
              <a:rPr lang="en-US" sz="2400" dirty="0">
                <a:solidFill>
                  <a:schemeClr val="bg1"/>
                </a:solidFill>
                <a:latin typeface="Georgia"/>
              </a:rPr>
              <a:t>Remember: </a:t>
            </a:r>
            <a:r>
              <a:rPr lang="en-US" sz="2400" b="1" u="sng" dirty="0">
                <a:solidFill>
                  <a:schemeClr val="bg1"/>
                </a:solidFill>
                <a:latin typeface="Georgia"/>
              </a:rPr>
              <a:t>Total Expenses + Total Estimated Costs MUST = Total Income</a:t>
            </a:r>
          </a:p>
          <a:p>
            <a:pPr marL="1371600" lvl="2" indent="-457200"/>
            <a:r>
              <a:rPr lang="en-US" sz="2400" b="1" u="sng" dirty="0">
                <a:solidFill>
                  <a:schemeClr val="bg1"/>
                </a:solidFill>
                <a:latin typeface="Georgia"/>
              </a:rPr>
              <a:t>Total Income Cannot Exceed $310</a:t>
            </a:r>
          </a:p>
          <a:p>
            <a:pPr lvl="3"/>
            <a:endParaRPr lang="en-US" sz="2400" b="1" u="sng" dirty="0">
              <a:solidFill>
                <a:srgbClr val="000000"/>
              </a:solidFill>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815275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659055" y="-4577"/>
            <a:ext cx="12269636" cy="1368694"/>
          </a:xfrm>
        </p:spPr>
        <p:txBody>
          <a:bodyPr/>
          <a:lstStyle/>
          <a:p>
            <a:r>
              <a:rPr lang="en-US" dirty="0">
                <a:solidFill>
                  <a:schemeClr val="bg1"/>
                </a:solidFill>
                <a:latin typeface="Century"/>
              </a:rPr>
              <a:t>Expenditure Reports: Expenses Table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pPr lvl="1"/>
            <a:endParaRPr lang="en-US" dirty="0">
              <a:latin typeface="Georgia"/>
            </a:endParaRPr>
          </a:p>
          <a:p>
            <a:pPr lvl="1"/>
            <a:endParaRPr lang="en-US" dirty="0">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8" name="Table 7">
            <a:extLst>
              <a:ext uri="{FF2B5EF4-FFF2-40B4-BE49-F238E27FC236}">
                <a16:creationId xmlns:a16="http://schemas.microsoft.com/office/drawing/2014/main" id="{2BD96CBC-02E8-4F5B-9A28-3937625A74CC}"/>
              </a:ext>
            </a:extLst>
          </p:cNvPr>
          <p:cNvGraphicFramePr>
            <a:graphicFrameLocks noGrp="1"/>
          </p:cNvGraphicFramePr>
          <p:nvPr>
            <p:extLst>
              <p:ext uri="{D42A27DB-BD31-4B8C-83A1-F6EECF244321}">
                <p14:modId xmlns:p14="http://schemas.microsoft.com/office/powerpoint/2010/main" val="1010906075"/>
              </p:ext>
            </p:extLst>
          </p:nvPr>
        </p:nvGraphicFramePr>
        <p:xfrm>
          <a:off x="963283" y="1653396"/>
          <a:ext cx="10750641" cy="4084320"/>
        </p:xfrm>
        <a:graphic>
          <a:graphicData uri="http://schemas.openxmlformats.org/drawingml/2006/table">
            <a:tbl>
              <a:tblPr firstRow="1" bandRow="1">
                <a:tableStyleId>{5C22544A-7EE6-4342-B048-85BDC9FD1C3A}</a:tableStyleId>
              </a:tblPr>
              <a:tblGrid>
                <a:gridCol w="7213944">
                  <a:extLst>
                    <a:ext uri="{9D8B030D-6E8A-4147-A177-3AD203B41FA5}">
                      <a16:colId xmlns:a16="http://schemas.microsoft.com/office/drawing/2014/main" val="1932549576"/>
                    </a:ext>
                  </a:extLst>
                </a:gridCol>
                <a:gridCol w="265022">
                  <a:extLst>
                    <a:ext uri="{9D8B030D-6E8A-4147-A177-3AD203B41FA5}">
                      <a16:colId xmlns:a16="http://schemas.microsoft.com/office/drawing/2014/main" val="1937507339"/>
                    </a:ext>
                  </a:extLst>
                </a:gridCol>
                <a:gridCol w="3271675">
                  <a:extLst>
                    <a:ext uri="{9D8B030D-6E8A-4147-A177-3AD203B41FA5}">
                      <a16:colId xmlns:a16="http://schemas.microsoft.com/office/drawing/2014/main" val="2444902270"/>
                    </a:ext>
                  </a:extLst>
                </a:gridCol>
              </a:tblGrid>
              <a:tr h="0">
                <a:tc gridSpan="2">
                  <a:txBody>
                    <a:bodyPr/>
                    <a:lstStyle/>
                    <a:p>
                      <a:pPr>
                        <a:spcAft>
                          <a:spcPts val="0"/>
                        </a:spcAft>
                      </a:pPr>
                      <a:r>
                        <a:rPr lang="en-US" dirty="0">
                          <a:effectLst/>
                        </a:rPr>
                        <a:t>Expenses: </a:t>
                      </a:r>
                      <a:endParaRPr lang="en-US">
                        <a:effectLst/>
                      </a:endParaRPr>
                    </a:p>
                    <a:p>
                      <a:pPr>
                        <a:buNone/>
                      </a:pPr>
                      <a:r>
                        <a:rPr lang="en-US" dirty="0"/>
                        <a:t>(This is where you list </a:t>
                      </a:r>
                      <a:r>
                        <a:rPr lang="en-US" i="1" dirty="0"/>
                        <a:t>how</a:t>
                      </a:r>
                      <a:r>
                        <a:rPr lang="en-US" dirty="0"/>
                        <a:t> the income for your campaign was spent. You should list any item or service in Expenses that had an exchange of money associated with it.)</a:t>
                      </a:r>
                    </a:p>
                  </a:txBody>
                  <a:tcPr marL="66675" marR="66675" marT="66675" marB="66675"/>
                </a:tc>
                <a:tc hMerge="1">
                  <a:txBody>
                    <a:bodyPr/>
                    <a:lstStyle/>
                    <a:p>
                      <a:endParaRPr lang="en-US"/>
                    </a:p>
                  </a:txBody>
                  <a:tcPr/>
                </a:tc>
                <a:tc>
                  <a:txBody>
                    <a:bodyPr/>
                    <a:lstStyle/>
                    <a:p>
                      <a:pPr>
                        <a:buNone/>
                      </a:pPr>
                      <a:r>
                        <a:rPr lang="en-US" dirty="0"/>
                        <a:t/>
                      </a:r>
                      <a:br>
                        <a:rPr lang="en-US" dirty="0"/>
                      </a:br>
                      <a:endParaRPr lang="en-US" dirty="0"/>
                    </a:p>
                  </a:txBody>
                  <a:tcPr marL="66675" marR="66675" marT="66675" marB="66675"/>
                </a:tc>
                <a:extLst>
                  <a:ext uri="{0D108BD9-81ED-4DB2-BD59-A6C34878D82A}">
                    <a16:rowId xmlns:a16="http://schemas.microsoft.com/office/drawing/2014/main" val="1708916853"/>
                  </a:ext>
                </a:extLst>
              </a:tr>
              <a:tr h="0">
                <a:tc>
                  <a:txBody>
                    <a:bodyPr/>
                    <a:lstStyle/>
                    <a:p>
                      <a:pPr>
                        <a:buNone/>
                      </a:pPr>
                      <a:r>
                        <a:rPr lang="en-US" dirty="0"/>
                        <a:t>Flyers</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4123054341"/>
                  </a:ext>
                </a:extLst>
              </a:tr>
              <a:tr h="0">
                <a:tc>
                  <a:txBody>
                    <a:bodyPr/>
                    <a:lstStyle/>
                    <a:p>
                      <a:pPr>
                        <a:buNone/>
                      </a:pPr>
                      <a:r>
                        <a:rPr lang="en-US" dirty="0"/>
                        <a:t>Yard Signs</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4051998329"/>
                  </a:ext>
                </a:extLst>
              </a:tr>
              <a:tr h="0">
                <a:tc>
                  <a:txBody>
                    <a:bodyPr/>
                    <a:lstStyle/>
                    <a:p>
                      <a:pPr>
                        <a:buNone/>
                      </a:pPr>
                      <a:r>
                        <a:rPr lang="en-US" dirty="0"/>
                        <a:t>Promotional items (food, beverages, buttons, t-shirts, etc.)</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202017651"/>
                  </a:ext>
                </a:extLst>
              </a:tr>
              <a:tr h="0">
                <a:tc>
                  <a:txBody>
                    <a:bodyPr/>
                    <a:lstStyle/>
                    <a:p>
                      <a:pPr>
                        <a:buNone/>
                      </a:pPr>
                      <a:r>
                        <a:rPr lang="en-US" dirty="0"/>
                        <a:t>Web development</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2059018990"/>
                  </a:ext>
                </a:extLst>
              </a:tr>
              <a:tr h="0">
                <a:tc>
                  <a:txBody>
                    <a:bodyPr/>
                    <a:lstStyle/>
                    <a:p>
                      <a:pPr>
                        <a:buNone/>
                      </a:pPr>
                      <a:r>
                        <a:rPr lang="en-US" dirty="0"/>
                        <a:t>Advertisements</a:t>
                      </a:r>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2798393449"/>
                  </a:ext>
                </a:extLst>
              </a:tr>
              <a:tr h="0">
                <a:tc>
                  <a:txBody>
                    <a:bodyPr/>
                    <a:lstStyle/>
                    <a:p>
                      <a:pPr>
                        <a:buNone/>
                      </a:pPr>
                      <a:r>
                        <a:rPr lang="en-US" dirty="0"/>
                        <a:t>Misc. </a:t>
                      </a:r>
                      <a:endParaRPr lang="en-US"/>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1267501260"/>
                  </a:ext>
                </a:extLst>
              </a:tr>
              <a:tr h="0">
                <a:tc>
                  <a:txBody>
                    <a:bodyPr/>
                    <a:lstStyle/>
                    <a:p>
                      <a:pPr>
                        <a:buNone/>
                      </a:pPr>
                      <a:r>
                        <a:rPr lang="en-US" dirty="0"/>
                        <a:t>Total Expenses: </a:t>
                      </a:r>
                      <a:endParaRPr lang="en-US"/>
                    </a:p>
                  </a:txBody>
                  <a:tcPr marL="66675" marR="66675" marT="66675" marB="66675"/>
                </a:tc>
                <a:tc gridSpan="2">
                  <a:txBody>
                    <a:bodyPr/>
                    <a:lstStyle/>
                    <a:p>
                      <a:pPr>
                        <a:buNone/>
                      </a:pPr>
                      <a:r>
                        <a:rPr lang="en-US" dirty="0"/>
                        <a:t>$</a:t>
                      </a:r>
                    </a:p>
                  </a:txBody>
                  <a:tcPr marL="66675" marR="66675" marT="66675" marB="66675"/>
                </a:tc>
                <a:tc hMerge="1">
                  <a:txBody>
                    <a:bodyPr/>
                    <a:lstStyle/>
                    <a:p>
                      <a:endParaRPr lang="en-US"/>
                    </a:p>
                  </a:txBody>
                  <a:tcPr/>
                </a:tc>
                <a:extLst>
                  <a:ext uri="{0D108BD9-81ED-4DB2-BD59-A6C34878D82A}">
                    <a16:rowId xmlns:a16="http://schemas.microsoft.com/office/drawing/2014/main" val="1829389847"/>
                  </a:ext>
                </a:extLst>
              </a:tr>
            </a:tbl>
          </a:graphicData>
        </a:graphic>
      </p:graphicFrame>
      <p:sp>
        <p:nvSpPr>
          <p:cNvPr id="9" name="TextBox 8">
            <a:extLst>
              <a:ext uri="{FF2B5EF4-FFF2-40B4-BE49-F238E27FC236}">
                <a16:creationId xmlns:a16="http://schemas.microsoft.com/office/drawing/2014/main" id="{CA488A27-7AFF-4F15-8940-F871878C7BB3}"/>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111126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659055" y="-4577"/>
            <a:ext cx="12269636" cy="1368694"/>
          </a:xfrm>
        </p:spPr>
        <p:txBody>
          <a:bodyPr/>
          <a:lstStyle/>
          <a:p>
            <a:r>
              <a:rPr lang="en-US" dirty="0">
                <a:solidFill>
                  <a:schemeClr val="bg1"/>
                </a:solidFill>
                <a:latin typeface="Century"/>
              </a:rPr>
              <a:t>Expenditure Reports: Expenses Table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722268" y="1019581"/>
            <a:ext cx="11519504" cy="4351338"/>
          </a:xfrm>
        </p:spPr>
        <p:txBody>
          <a:bodyPr vert="horz" lIns="91440" tIns="45720" rIns="91440" bIns="45720" rtlCol="0" anchor="t">
            <a:noAutofit/>
          </a:bodyPr>
          <a:lstStyle/>
          <a:p>
            <a:pPr lvl="1"/>
            <a:endParaRPr lang="en-US" dirty="0">
              <a:latin typeface="Georgia"/>
            </a:endParaRPr>
          </a:p>
          <a:p>
            <a:pPr lvl="1"/>
            <a:r>
              <a:rPr lang="en-US" dirty="0">
                <a:solidFill>
                  <a:schemeClr val="bg1"/>
                </a:solidFill>
                <a:latin typeface="Georgia"/>
              </a:rPr>
              <a:t>What should be listed in Expenses?</a:t>
            </a:r>
          </a:p>
          <a:p>
            <a:pPr marL="1371600" lvl="2" indent="-457200"/>
            <a:r>
              <a:rPr lang="en-US" dirty="0">
                <a:solidFill>
                  <a:schemeClr val="bg1"/>
                </a:solidFill>
                <a:latin typeface="Georgia"/>
              </a:rPr>
              <a:t>Any item or service that had an exchange of money associated with it</a:t>
            </a:r>
          </a:p>
          <a:p>
            <a:pPr marL="1371600" lvl="2" indent="-457200"/>
            <a:r>
              <a:rPr lang="en-US" dirty="0">
                <a:solidFill>
                  <a:schemeClr val="bg1"/>
                </a:solidFill>
                <a:latin typeface="Georgia"/>
              </a:rPr>
              <a:t>Every item or service listed in this table MUST have documentation provided</a:t>
            </a:r>
          </a:p>
          <a:p>
            <a:pPr marL="1371600" lvl="2" indent="-457200"/>
            <a:r>
              <a:rPr lang="en-US" dirty="0">
                <a:solidFill>
                  <a:schemeClr val="bg1"/>
                </a:solidFill>
                <a:latin typeface="Georgia"/>
              </a:rPr>
              <a:t>Items or services that are purchased &amp; have a receipt generated should have a RECEIPT submitted as documentation</a:t>
            </a:r>
          </a:p>
          <a:p>
            <a:pPr marL="1371600" lvl="2" indent="-457200"/>
            <a:r>
              <a:rPr lang="en-US" dirty="0">
                <a:solidFill>
                  <a:schemeClr val="bg1"/>
                </a:solidFill>
                <a:latin typeface="Georgia"/>
              </a:rPr>
              <a:t>Items or services that are purchased and DO NOT have a receipt generated should have an alternative form of documentation (What counts?)</a:t>
            </a:r>
          </a:p>
          <a:p>
            <a:pPr lvl="1"/>
            <a:r>
              <a:rPr lang="en-US" dirty="0">
                <a:solidFill>
                  <a:schemeClr val="bg1"/>
                </a:solidFill>
                <a:latin typeface="Georgia"/>
              </a:rPr>
              <a:t>What are some examples of purchased items that have no receipts generated for them? </a:t>
            </a:r>
          </a:p>
          <a:p>
            <a:pPr marL="1371600" lvl="2" indent="-457200"/>
            <a:r>
              <a:rPr lang="en-US" dirty="0">
                <a:solidFill>
                  <a:schemeClr val="bg1"/>
                </a:solidFill>
                <a:latin typeface="Georgia"/>
              </a:rPr>
              <a:t>Photos taken by a friend or individual for your campaign</a:t>
            </a:r>
          </a:p>
          <a:p>
            <a:pPr marL="1371600" lvl="2" indent="-457200"/>
            <a:r>
              <a:rPr lang="en-US" dirty="0">
                <a:solidFill>
                  <a:schemeClr val="bg1"/>
                </a:solidFill>
                <a:latin typeface="Georgia"/>
              </a:rPr>
              <a:t>Items purchased by an individual specifically for your campaign, but the individual does not provide you, the candidate, with the receipt</a:t>
            </a:r>
          </a:p>
          <a:p>
            <a:pPr marL="1371600" lvl="2" indent="-457200"/>
            <a:r>
              <a:rPr lang="en-US" dirty="0">
                <a:solidFill>
                  <a:schemeClr val="bg1"/>
                </a:solidFill>
                <a:latin typeface="Georgia"/>
              </a:rPr>
              <a:t>Graphics created by a friend that are paid for by you</a:t>
            </a: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CA488A27-7AFF-4F15-8940-F871878C7BB3}"/>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843500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5847" y="-4577"/>
            <a:ext cx="12269636" cy="1368694"/>
          </a:xfrm>
        </p:spPr>
        <p:txBody>
          <a:bodyPr/>
          <a:lstStyle/>
          <a:p>
            <a:r>
              <a:rPr lang="en-US" dirty="0">
                <a:solidFill>
                  <a:schemeClr val="bg1"/>
                </a:solidFill>
                <a:latin typeface="Century"/>
              </a:rPr>
              <a:t>Expenditure Reports: Estimated Costs Table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pPr lvl="1"/>
            <a:endParaRPr lang="en-US" dirty="0">
              <a:latin typeface="Georgia"/>
            </a:endParaRPr>
          </a:p>
          <a:p>
            <a:pPr lvl="1"/>
            <a:endParaRPr lang="en-US" dirty="0">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CA488A27-7AFF-4F15-8940-F871878C7BB3}"/>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5C51BA12-337E-470A-A981-D5B235524100}"/>
              </a:ext>
            </a:extLst>
          </p:cNvPr>
          <p:cNvGraphicFramePr>
            <a:graphicFrameLocks noGrp="1"/>
          </p:cNvGraphicFramePr>
          <p:nvPr>
            <p:extLst>
              <p:ext uri="{D42A27DB-BD31-4B8C-83A1-F6EECF244321}">
                <p14:modId xmlns:p14="http://schemas.microsoft.com/office/powerpoint/2010/main" val="1135464593"/>
              </p:ext>
            </p:extLst>
          </p:nvPr>
        </p:nvGraphicFramePr>
        <p:xfrm>
          <a:off x="4118214" y="4141721"/>
          <a:ext cx="6572250" cy="2312670"/>
        </p:xfrm>
        <a:graphic>
          <a:graphicData uri="http://schemas.openxmlformats.org/drawingml/2006/table">
            <a:tbl>
              <a:tblPr firstRow="1" bandRow="1">
                <a:tableStyleId>{5C22544A-7EE6-4342-B048-85BDC9FD1C3A}</a:tableStyleId>
              </a:tblPr>
              <a:tblGrid>
                <a:gridCol w="4438457">
                  <a:extLst>
                    <a:ext uri="{9D8B030D-6E8A-4147-A177-3AD203B41FA5}">
                      <a16:colId xmlns:a16="http://schemas.microsoft.com/office/drawing/2014/main" val="666146388"/>
                    </a:ext>
                  </a:extLst>
                </a:gridCol>
                <a:gridCol w="120859">
                  <a:extLst>
                    <a:ext uri="{9D8B030D-6E8A-4147-A177-3AD203B41FA5}">
                      <a16:colId xmlns:a16="http://schemas.microsoft.com/office/drawing/2014/main" val="4126271549"/>
                    </a:ext>
                  </a:extLst>
                </a:gridCol>
                <a:gridCol w="2012934">
                  <a:extLst>
                    <a:ext uri="{9D8B030D-6E8A-4147-A177-3AD203B41FA5}">
                      <a16:colId xmlns:a16="http://schemas.microsoft.com/office/drawing/2014/main" val="101613507"/>
                    </a:ext>
                  </a:extLst>
                </a:gridCol>
              </a:tblGrid>
              <a:tr h="0">
                <a:tc gridSpan="2">
                  <a:txBody>
                    <a:bodyPr/>
                    <a:lstStyle/>
                    <a:p>
                      <a:r>
                        <a:rPr lang="en-US"/>
                        <a:t>Estimated Costs: </a:t>
                      </a:r>
                    </a:p>
                  </a:txBody>
                  <a:tcPr marL="66675" marR="66675" marT="66675" marB="66675"/>
                </a:tc>
                <a:tc hMerge="1">
                  <a:txBody>
                    <a:bodyPr/>
                    <a:lstStyle/>
                    <a:p>
                      <a:endParaRPr lang="en-US"/>
                    </a:p>
                  </a:txBody>
                  <a:tcPr/>
                </a:tc>
                <a:tc>
                  <a:txBody>
                    <a:bodyPr/>
                    <a:lstStyle/>
                    <a:p>
                      <a:r>
                        <a:rPr lang="en-US"/>
                        <a:t/>
                      </a:r>
                      <a:br>
                        <a:rPr lang="en-US"/>
                      </a:br>
                      <a:endParaRPr lang="en-US"/>
                    </a:p>
                  </a:txBody>
                  <a:tcPr marL="66675" marR="66675" marT="66675" marB="66675"/>
                </a:tc>
                <a:extLst>
                  <a:ext uri="{0D108BD9-81ED-4DB2-BD59-A6C34878D82A}">
                    <a16:rowId xmlns:a16="http://schemas.microsoft.com/office/drawing/2014/main" val="2835189077"/>
                  </a:ext>
                </a:extLst>
              </a:tr>
              <a:tr h="0">
                <a:tc>
                  <a:txBody>
                    <a:bodyPr/>
                    <a:lstStyle/>
                    <a:p>
                      <a:r>
                        <a:rPr lang="en-US"/>
                        <a:t>Items Donated by Yourself or Someone Else</a:t>
                      </a:r>
                    </a:p>
                  </a:txBody>
                  <a:tcPr marL="66675" marR="66675" marT="66675" marB="66675"/>
                </a:tc>
                <a:tc gridSpan="2">
                  <a:txBody>
                    <a:bodyPr/>
                    <a:lstStyle/>
                    <a:p>
                      <a:r>
                        <a:rPr lang="en-US"/>
                        <a:t>$</a:t>
                      </a:r>
                    </a:p>
                  </a:txBody>
                  <a:tcPr marL="66675" marR="66675" marT="66675" marB="66675"/>
                </a:tc>
                <a:tc hMerge="1">
                  <a:txBody>
                    <a:bodyPr/>
                    <a:lstStyle/>
                    <a:p>
                      <a:endParaRPr lang="en-US"/>
                    </a:p>
                  </a:txBody>
                  <a:tcPr/>
                </a:tc>
                <a:extLst>
                  <a:ext uri="{0D108BD9-81ED-4DB2-BD59-A6C34878D82A}">
                    <a16:rowId xmlns:a16="http://schemas.microsoft.com/office/drawing/2014/main" val="3414283455"/>
                  </a:ext>
                </a:extLst>
              </a:tr>
              <a:tr h="0">
                <a:tc>
                  <a:txBody>
                    <a:bodyPr/>
                    <a:lstStyle/>
                    <a:p>
                      <a:r>
                        <a:rPr lang="en-US"/>
                        <a:t>Services Donated by Yourself or Someone Else </a:t>
                      </a:r>
                    </a:p>
                  </a:txBody>
                  <a:tcPr marL="66675" marR="66675" marT="66675" marB="66675"/>
                </a:tc>
                <a:tc gridSpan="2">
                  <a:txBody>
                    <a:bodyPr/>
                    <a:lstStyle/>
                    <a:p>
                      <a:r>
                        <a:rPr lang="en-US"/>
                        <a:t>$</a:t>
                      </a:r>
                    </a:p>
                  </a:txBody>
                  <a:tcPr marL="66675" marR="66675" marT="66675" marB="66675"/>
                </a:tc>
                <a:tc hMerge="1">
                  <a:txBody>
                    <a:bodyPr/>
                    <a:lstStyle/>
                    <a:p>
                      <a:endParaRPr lang="en-US"/>
                    </a:p>
                  </a:txBody>
                  <a:tcPr/>
                </a:tc>
                <a:extLst>
                  <a:ext uri="{0D108BD9-81ED-4DB2-BD59-A6C34878D82A}">
                    <a16:rowId xmlns:a16="http://schemas.microsoft.com/office/drawing/2014/main" val="2398053410"/>
                  </a:ext>
                </a:extLst>
              </a:tr>
              <a:tr h="0">
                <a:tc>
                  <a:txBody>
                    <a:bodyPr/>
                    <a:lstStyle/>
                    <a:p>
                      <a:r>
                        <a:rPr lang="en-US"/>
                        <a:t>Misc. </a:t>
                      </a:r>
                    </a:p>
                  </a:txBody>
                  <a:tcPr marL="66675" marR="66675" marT="66675" marB="66675"/>
                </a:tc>
                <a:tc gridSpan="2">
                  <a:txBody>
                    <a:bodyPr/>
                    <a:lstStyle/>
                    <a:p>
                      <a:r>
                        <a:rPr lang="en-US"/>
                        <a:t>$</a:t>
                      </a:r>
                    </a:p>
                  </a:txBody>
                  <a:tcPr marL="66675" marR="66675" marT="66675" marB="66675"/>
                </a:tc>
                <a:tc hMerge="1">
                  <a:txBody>
                    <a:bodyPr/>
                    <a:lstStyle/>
                    <a:p>
                      <a:endParaRPr lang="en-US"/>
                    </a:p>
                  </a:txBody>
                  <a:tcPr/>
                </a:tc>
                <a:extLst>
                  <a:ext uri="{0D108BD9-81ED-4DB2-BD59-A6C34878D82A}">
                    <a16:rowId xmlns:a16="http://schemas.microsoft.com/office/drawing/2014/main" val="296416191"/>
                  </a:ext>
                </a:extLst>
              </a:tr>
              <a:tr h="0">
                <a:tc>
                  <a:txBody>
                    <a:bodyPr/>
                    <a:lstStyle/>
                    <a:p>
                      <a:r>
                        <a:rPr lang="en-US"/>
                        <a:t>Total Estimated Costs: </a:t>
                      </a:r>
                    </a:p>
                  </a:txBody>
                  <a:tcPr marL="66675" marR="66675" marT="66675" marB="66675"/>
                </a:tc>
                <a:tc gridSpan="2">
                  <a:txBody>
                    <a:bodyPr/>
                    <a:lstStyle/>
                    <a:p>
                      <a:r>
                        <a:rPr lang="en-US"/>
                        <a:t>$</a:t>
                      </a:r>
                    </a:p>
                  </a:txBody>
                  <a:tcPr marL="66675" marR="66675" marT="66675" marB="66675"/>
                </a:tc>
                <a:tc hMerge="1">
                  <a:txBody>
                    <a:bodyPr/>
                    <a:lstStyle/>
                    <a:p>
                      <a:endParaRPr lang="en-US"/>
                    </a:p>
                  </a:txBody>
                  <a:tcPr/>
                </a:tc>
                <a:extLst>
                  <a:ext uri="{0D108BD9-81ED-4DB2-BD59-A6C34878D82A}">
                    <a16:rowId xmlns:a16="http://schemas.microsoft.com/office/drawing/2014/main" val="514455818"/>
                  </a:ext>
                </a:extLst>
              </a:tr>
            </a:tbl>
          </a:graphicData>
        </a:graphic>
      </p:graphicFrame>
      <p:sp>
        <p:nvSpPr>
          <p:cNvPr id="7" name="TextBox 6">
            <a:extLst>
              <a:ext uri="{FF2B5EF4-FFF2-40B4-BE49-F238E27FC236}">
                <a16:creationId xmlns:a16="http://schemas.microsoft.com/office/drawing/2014/main" id="{E6DA88E4-A9A2-42B9-AF6C-6584E011CEF9}"/>
              </a:ext>
            </a:extLst>
          </p:cNvPr>
          <p:cNvSpPr txBox="1"/>
          <p:nvPr/>
        </p:nvSpPr>
        <p:spPr>
          <a:xfrm>
            <a:off x="5233358" y="2251494"/>
            <a:ext cx="6096000" cy="8694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50" u="sng" dirty="0">
              <a:latin typeface="Georgia, serif"/>
            </a:endParaRPr>
          </a:p>
          <a:p>
            <a:endParaRPr lang="en-US"/>
          </a:p>
          <a:p>
            <a:endParaRPr lang="en-US"/>
          </a:p>
        </p:txBody>
      </p:sp>
      <p:sp>
        <p:nvSpPr>
          <p:cNvPr id="10" name="TextBox 9">
            <a:extLst>
              <a:ext uri="{FF2B5EF4-FFF2-40B4-BE49-F238E27FC236}">
                <a16:creationId xmlns:a16="http://schemas.microsoft.com/office/drawing/2014/main" id="{AEFEDA9B-6089-4965-B756-69FB7DE6DF76}"/>
              </a:ext>
            </a:extLst>
          </p:cNvPr>
          <p:cNvSpPr txBox="1"/>
          <p:nvPr/>
        </p:nvSpPr>
        <p:spPr>
          <a:xfrm>
            <a:off x="511835" y="907211"/>
            <a:ext cx="11038935" cy="36933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chemeClr val="bg1"/>
                </a:solidFill>
                <a:latin typeface="Georgia"/>
                <a:cs typeface="Calibri"/>
              </a:rPr>
              <a:t>*The following table should </a:t>
            </a:r>
            <a:r>
              <a:rPr lang="en-US" sz="2400" b="1" dirty="0">
                <a:solidFill>
                  <a:schemeClr val="bg1"/>
                </a:solidFill>
                <a:latin typeface="Georgia"/>
                <a:cs typeface="Calibri"/>
              </a:rPr>
              <a:t>only</a:t>
            </a:r>
            <a:r>
              <a:rPr lang="en-US" sz="2400" dirty="0">
                <a:solidFill>
                  <a:schemeClr val="bg1"/>
                </a:solidFill>
                <a:latin typeface="Georgia"/>
                <a:cs typeface="Calibri"/>
              </a:rPr>
              <a:t> be filled out if you had an item or service donated to your campaign (either by yourself or someone else) and there were </a:t>
            </a:r>
            <a:r>
              <a:rPr lang="en-US" sz="2400" b="1" dirty="0">
                <a:solidFill>
                  <a:schemeClr val="bg1"/>
                </a:solidFill>
                <a:latin typeface="Georgia"/>
                <a:cs typeface="Calibri"/>
              </a:rPr>
              <a:t>no transactions</a:t>
            </a:r>
            <a:r>
              <a:rPr lang="en-US" sz="2400" dirty="0">
                <a:solidFill>
                  <a:schemeClr val="bg1"/>
                </a:solidFill>
                <a:latin typeface="Georgia"/>
                <a:cs typeface="Calibri"/>
              </a:rPr>
              <a:t> involved for the item or service for the campaign. (Examples: Tents used in campaigns that were owned prior to campaigning, printing done on personal printers and computers, etc.) </a:t>
            </a:r>
            <a:r>
              <a:rPr lang="en-US" sz="2400" u="sng" dirty="0">
                <a:solidFill>
                  <a:schemeClr val="bg1"/>
                </a:solidFill>
                <a:latin typeface="Georgia"/>
                <a:cs typeface="Calibri"/>
              </a:rPr>
              <a:t>If you do not have any items or services that require an estimated cost, please list “$0” in each box.</a:t>
            </a:r>
            <a:endParaRPr lang="en-US" sz="2400" dirty="0">
              <a:solidFill>
                <a:schemeClr val="bg1"/>
              </a:solidFill>
              <a:latin typeface="Georgia"/>
              <a:cs typeface="Calibri"/>
            </a:endParaRPr>
          </a:p>
          <a:p>
            <a:pPr>
              <a:buChar char="•"/>
            </a:pPr>
            <a:r>
              <a:rPr lang="en-US" sz="2400" dirty="0">
                <a:solidFill>
                  <a:schemeClr val="bg1"/>
                </a:solidFill>
                <a:latin typeface="Georgia"/>
                <a:cs typeface="Calibri"/>
              </a:rPr>
              <a:t>If you have questions about whether or not something should be listed in this table, please contact the ASG Chief Justice at </a:t>
            </a:r>
            <a:r>
              <a:rPr lang="en-US" sz="2400" dirty="0">
                <a:solidFill>
                  <a:schemeClr val="bg1"/>
                </a:solidFill>
                <a:latin typeface="Georgia"/>
                <a:cs typeface="Calibri"/>
                <a:hlinkClick r:id="rId2"/>
              </a:rPr>
              <a:t>asgjcj@uark.edu</a:t>
            </a:r>
            <a:r>
              <a:rPr lang="en-US" sz="2400" dirty="0">
                <a:solidFill>
                  <a:schemeClr val="bg1"/>
                </a:solidFill>
                <a:latin typeface="Georgia"/>
                <a:cs typeface="Calibri"/>
              </a:rPr>
              <a:t> prior to the final deadline!</a:t>
            </a:r>
            <a:endParaRPr lang="en-US" sz="2400" dirty="0">
              <a:solidFill>
                <a:schemeClr val="bg1"/>
              </a:solidFill>
              <a:latin typeface="Georgia"/>
            </a:endParaRPr>
          </a:p>
          <a:p>
            <a:pPr algn="ctr"/>
            <a:endParaRPr lang="en-US" dirty="0">
              <a:cs typeface="Calibri"/>
            </a:endParaRPr>
          </a:p>
        </p:txBody>
      </p:sp>
    </p:spTree>
    <p:extLst>
      <p:ext uri="{BB962C8B-B14F-4D97-AF65-F5344CB8AC3E}">
        <p14:creationId xmlns:p14="http://schemas.microsoft.com/office/powerpoint/2010/main" val="97132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5847" y="-4577"/>
            <a:ext cx="12269636" cy="1368694"/>
          </a:xfrm>
        </p:spPr>
        <p:txBody>
          <a:bodyPr/>
          <a:lstStyle/>
          <a:p>
            <a:r>
              <a:rPr lang="en-US" dirty="0">
                <a:solidFill>
                  <a:schemeClr val="bg1"/>
                </a:solidFill>
                <a:latin typeface="Century"/>
              </a:rPr>
              <a:t>Expenditure Reports: Estimated Costs Table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351338"/>
          </a:xfrm>
        </p:spPr>
        <p:txBody>
          <a:bodyPr vert="horz" lIns="91440" tIns="45720" rIns="91440" bIns="45720" rtlCol="0" anchor="t">
            <a:noAutofit/>
          </a:bodyPr>
          <a:lstStyle/>
          <a:p>
            <a:pPr lvl="1"/>
            <a:r>
              <a:rPr lang="en-US" dirty="0">
                <a:solidFill>
                  <a:schemeClr val="bg1"/>
                </a:solidFill>
                <a:latin typeface="Georgia"/>
              </a:rPr>
              <a:t>Estimated Costs Examples:</a:t>
            </a:r>
          </a:p>
          <a:p>
            <a:pPr marL="1371600" lvl="2" indent="-457200"/>
            <a:r>
              <a:rPr lang="en-US" dirty="0">
                <a:solidFill>
                  <a:schemeClr val="bg1"/>
                </a:solidFill>
                <a:latin typeface="Georgia"/>
              </a:rPr>
              <a:t>Printing flyers from your personal computer on your personal printer with paper and ink that was not purchased specifically for the campaign</a:t>
            </a:r>
          </a:p>
          <a:p>
            <a:pPr lvl="3"/>
            <a:r>
              <a:rPr lang="en-US" dirty="0">
                <a:solidFill>
                  <a:schemeClr val="bg1"/>
                </a:solidFill>
                <a:latin typeface="Georgia"/>
              </a:rPr>
              <a:t>Estimating cost for the service of printing</a:t>
            </a:r>
          </a:p>
          <a:p>
            <a:pPr lvl="3"/>
            <a:r>
              <a:rPr lang="en-US" dirty="0">
                <a:solidFill>
                  <a:schemeClr val="bg1"/>
                </a:solidFill>
                <a:latin typeface="Georgia"/>
              </a:rPr>
              <a:t>Do you need to list an estimated cost for that computer or printer?</a:t>
            </a:r>
          </a:p>
          <a:p>
            <a:pPr lvl="3"/>
            <a:r>
              <a:rPr lang="en-US" dirty="0">
                <a:solidFill>
                  <a:schemeClr val="bg1"/>
                </a:solidFill>
                <a:latin typeface="Georgia"/>
              </a:rPr>
              <a:t>What if you buy paper and ink exclusively for use for your campaign?</a:t>
            </a:r>
          </a:p>
          <a:p>
            <a:pPr lvl="3"/>
            <a:r>
              <a:rPr lang="en-US" dirty="0">
                <a:solidFill>
                  <a:schemeClr val="bg1"/>
                </a:solidFill>
                <a:latin typeface="Georgia"/>
              </a:rPr>
              <a:t>What if you had used your friend's computer or printer instead? </a:t>
            </a:r>
          </a:p>
          <a:p>
            <a:pPr marL="1371600" lvl="2" indent="-457200"/>
            <a:r>
              <a:rPr lang="en-US" dirty="0">
                <a:solidFill>
                  <a:schemeClr val="bg1"/>
                </a:solidFill>
                <a:latin typeface="Georgia"/>
              </a:rPr>
              <a:t>Tents used in campaigns that were owned prior to campaigning</a:t>
            </a:r>
          </a:p>
          <a:p>
            <a:pPr marL="1371600" lvl="2" indent="-457200"/>
            <a:r>
              <a:rPr lang="en-US" dirty="0">
                <a:solidFill>
                  <a:schemeClr val="bg1"/>
                </a:solidFill>
                <a:latin typeface="Georgia"/>
              </a:rPr>
              <a:t>Using chalk that you already owned</a:t>
            </a:r>
          </a:p>
          <a:p>
            <a:pPr lvl="1"/>
            <a:endParaRPr lang="en-US" dirty="0">
              <a:solidFill>
                <a:srgbClr val="000000"/>
              </a:solidFill>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CA488A27-7AFF-4F15-8940-F871878C7BB3}"/>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E6DA88E4-A9A2-42B9-AF6C-6584E011CEF9}"/>
              </a:ext>
            </a:extLst>
          </p:cNvPr>
          <p:cNvSpPr txBox="1"/>
          <p:nvPr/>
        </p:nvSpPr>
        <p:spPr>
          <a:xfrm>
            <a:off x="5233358" y="2251494"/>
            <a:ext cx="6096000" cy="86946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50" u="sng" dirty="0">
              <a:latin typeface="Georgia, serif"/>
            </a:endParaRPr>
          </a:p>
          <a:p>
            <a:endParaRPr lang="en-US"/>
          </a:p>
          <a:p>
            <a:endParaRPr lang="en-US"/>
          </a:p>
        </p:txBody>
      </p:sp>
    </p:spTree>
    <p:extLst>
      <p:ext uri="{BB962C8B-B14F-4D97-AF65-F5344CB8AC3E}">
        <p14:creationId xmlns:p14="http://schemas.microsoft.com/office/powerpoint/2010/main" val="2211998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5847" y="-4577"/>
            <a:ext cx="12269636" cy="1368694"/>
          </a:xfrm>
        </p:spPr>
        <p:txBody>
          <a:bodyPr/>
          <a:lstStyle/>
          <a:p>
            <a:r>
              <a:rPr lang="en-US" dirty="0">
                <a:solidFill>
                  <a:schemeClr val="bg1"/>
                </a:solidFill>
                <a:latin typeface="Century"/>
              </a:rPr>
              <a:t>Expenditure Reports: Example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1562131"/>
          </a:xfrm>
        </p:spPr>
        <p:txBody>
          <a:bodyPr vert="horz" lIns="91440" tIns="45720" rIns="91440" bIns="45720" rtlCol="0" anchor="t">
            <a:noAutofit/>
          </a:bodyPr>
          <a:lstStyle/>
          <a:p>
            <a:pPr marL="1371600" lvl="2" indent="-457200"/>
            <a:r>
              <a:rPr lang="en-US" u="sng" dirty="0">
                <a:solidFill>
                  <a:schemeClr val="bg1"/>
                </a:solidFill>
                <a:latin typeface="Georgia"/>
              </a:rPr>
              <a:t>Scenario:</a:t>
            </a:r>
            <a:r>
              <a:rPr lang="en-US" dirty="0">
                <a:solidFill>
                  <a:schemeClr val="bg1"/>
                </a:solidFill>
                <a:latin typeface="Georgia"/>
              </a:rPr>
              <a:t> You are running in the 2019-2020 General Election for Senate. You had a budget of $310 to spend on your campaign. To raise support for your campaign, you called your parents and they donated $150 for you to spend. Your RSO donated $50 to your campaign as well. You contributed $20 on top of that.</a:t>
            </a:r>
          </a:p>
          <a:p>
            <a:pPr lvl="1"/>
            <a:endParaRPr lang="en-US" dirty="0">
              <a:solidFill>
                <a:srgbClr val="000000"/>
              </a:solidFill>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CA488A27-7AFF-4F15-8940-F871878C7BB3}"/>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pic>
        <p:nvPicPr>
          <p:cNvPr id="7" name="Picture 6">
            <a:extLst>
              <a:ext uri="{FF2B5EF4-FFF2-40B4-BE49-F238E27FC236}">
                <a16:creationId xmlns:a16="http://schemas.microsoft.com/office/drawing/2014/main" id="{933A125D-3445-4032-8EED-4923846AC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4399" y="3113675"/>
            <a:ext cx="9124199" cy="2901364"/>
          </a:xfrm>
          <a:prstGeom prst="rect">
            <a:avLst/>
          </a:prstGeom>
        </p:spPr>
      </p:pic>
    </p:spTree>
    <p:extLst>
      <p:ext uri="{BB962C8B-B14F-4D97-AF65-F5344CB8AC3E}">
        <p14:creationId xmlns:p14="http://schemas.microsoft.com/office/powerpoint/2010/main" val="3111765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5847" y="-4577"/>
            <a:ext cx="12269636" cy="1368694"/>
          </a:xfrm>
        </p:spPr>
        <p:txBody>
          <a:bodyPr/>
          <a:lstStyle/>
          <a:p>
            <a:r>
              <a:rPr lang="en-US" dirty="0">
                <a:solidFill>
                  <a:schemeClr val="bg1"/>
                </a:solidFill>
                <a:latin typeface="Century"/>
              </a:rPr>
              <a:t>Expenditure Reports: Example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1562131"/>
          </a:xfrm>
        </p:spPr>
        <p:txBody>
          <a:bodyPr vert="horz" lIns="91440" tIns="45720" rIns="91440" bIns="45720" rtlCol="0" anchor="t">
            <a:noAutofit/>
          </a:bodyPr>
          <a:lstStyle/>
          <a:p>
            <a:pPr marL="1371600" lvl="2" indent="-457200"/>
            <a:r>
              <a:rPr lang="en-US" u="sng" dirty="0">
                <a:solidFill>
                  <a:schemeClr val="bg1"/>
                </a:solidFill>
                <a:latin typeface="Georgia"/>
              </a:rPr>
              <a:t>Scenario:</a:t>
            </a:r>
            <a:r>
              <a:rPr lang="en-US" dirty="0">
                <a:solidFill>
                  <a:schemeClr val="bg1"/>
                </a:solidFill>
                <a:latin typeface="Georgia"/>
              </a:rPr>
              <a:t> For your campaign you ordered 5 yard signs for $30.37. You also bought 15 pizzas for $75. You paid your best friend $20 in cash to take photos of you for your social media graphics. With your remaining money, you decided to buy candy to pass out. All of the candy cost $94.63.</a:t>
            </a:r>
          </a:p>
          <a:p>
            <a:pPr lvl="1"/>
            <a:endParaRPr lang="en-US" dirty="0">
              <a:solidFill>
                <a:srgbClr val="000000"/>
              </a:solidFill>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CA488A27-7AFF-4F15-8940-F871878C7BB3}"/>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D2B371AF-59DB-45B1-8816-F9D25DD1EA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099" y="2871787"/>
            <a:ext cx="9653708" cy="3609768"/>
          </a:xfrm>
          <a:prstGeom prst="rect">
            <a:avLst/>
          </a:prstGeom>
        </p:spPr>
      </p:pic>
    </p:spTree>
    <p:extLst>
      <p:ext uri="{BB962C8B-B14F-4D97-AF65-F5344CB8AC3E}">
        <p14:creationId xmlns:p14="http://schemas.microsoft.com/office/powerpoint/2010/main" val="2985001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5847" y="-4577"/>
            <a:ext cx="12269636" cy="1368694"/>
          </a:xfrm>
        </p:spPr>
        <p:txBody>
          <a:bodyPr/>
          <a:lstStyle/>
          <a:p>
            <a:r>
              <a:rPr lang="en-US" dirty="0">
                <a:solidFill>
                  <a:schemeClr val="bg1"/>
                </a:solidFill>
                <a:latin typeface="Century"/>
              </a:rPr>
              <a:t>Expenditure Reports: Example</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1562131"/>
          </a:xfrm>
        </p:spPr>
        <p:txBody>
          <a:bodyPr vert="horz" lIns="91440" tIns="45720" rIns="91440" bIns="45720" rtlCol="0" anchor="t">
            <a:noAutofit/>
          </a:bodyPr>
          <a:lstStyle/>
          <a:p>
            <a:pPr marL="1371600" lvl="2" indent="-457200"/>
            <a:r>
              <a:rPr lang="en-US" u="sng">
                <a:solidFill>
                  <a:schemeClr val="bg1"/>
                </a:solidFill>
                <a:latin typeface="Georgia"/>
              </a:rPr>
              <a:t>Scenario:</a:t>
            </a:r>
            <a:r>
              <a:rPr lang="en-US" dirty="0">
                <a:solidFill>
                  <a:schemeClr val="bg1"/>
                </a:solidFill>
                <a:latin typeface="Georgia"/>
              </a:rPr>
              <a:t> </a:t>
            </a:r>
            <a:r>
              <a:rPr lang="en-US">
                <a:solidFill>
                  <a:schemeClr val="bg1"/>
                </a:solidFill>
                <a:latin typeface="Georgia"/>
              </a:rPr>
              <a:t>After buying that candy, you decided to design flyers to pass out with it. You made the design for free online, and then printed out 135 flyers off of your computer from your printer at home. The night before voting opened, you grabbed some chalk you already had at your house and chalked on campus, campaigning for students to vote for you.</a:t>
            </a:r>
            <a:endParaRPr lang="en-US">
              <a:solidFill>
                <a:schemeClr val="bg1"/>
              </a:solidFill>
              <a:cs typeface="Calibri"/>
            </a:endParaRPr>
          </a:p>
          <a:p>
            <a:pPr marL="1371600" lvl="2" indent="-457200"/>
            <a:endParaRPr lang="en-US" dirty="0">
              <a:solidFill>
                <a:schemeClr val="bg1"/>
              </a:solidFill>
              <a:latin typeface="Georgia"/>
            </a:endParaRPr>
          </a:p>
          <a:p>
            <a:pPr lvl="1"/>
            <a:endParaRPr lang="en-US" dirty="0">
              <a:solidFill>
                <a:srgbClr val="000000"/>
              </a:solidFill>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
        <p:nvSpPr>
          <p:cNvPr id="6" name="TextBox 5">
            <a:extLst>
              <a:ext uri="{FF2B5EF4-FFF2-40B4-BE49-F238E27FC236}">
                <a16:creationId xmlns:a16="http://schemas.microsoft.com/office/drawing/2014/main" id="{6BD2F40F-8812-4BAB-B690-FE9E9DF0996B}"/>
              </a:ext>
            </a:extLst>
          </p:cNvPr>
          <p:cNvSpPr txBox="1"/>
          <p:nvPr/>
        </p:nvSpPr>
        <p:spPr>
          <a:xfrm>
            <a:off x="3048000" y="3200400"/>
            <a:ext cx="60960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pic>
        <p:nvPicPr>
          <p:cNvPr id="4" name="Picture 6" descr="A screenshot of a cell phone&#10;&#10;Description generated with very high confidence">
            <a:extLst>
              <a:ext uri="{FF2B5EF4-FFF2-40B4-BE49-F238E27FC236}">
                <a16:creationId xmlns:a16="http://schemas.microsoft.com/office/drawing/2014/main" id="{63E2ECB1-1A58-4B7B-8598-43194DDABACB}"/>
              </a:ext>
            </a:extLst>
          </p:cNvPr>
          <p:cNvPicPr>
            <a:picLocks noChangeAspect="1"/>
          </p:cNvPicPr>
          <p:nvPr/>
        </p:nvPicPr>
        <p:blipFill rotWithShape="1">
          <a:blip r:embed="rId2"/>
          <a:srcRect l="23214" t="26500" r="19048" b="47582"/>
          <a:stretch/>
        </p:blipFill>
        <p:spPr>
          <a:xfrm>
            <a:off x="2258292" y="3260390"/>
            <a:ext cx="9512229" cy="2033274"/>
          </a:xfrm>
          <a:prstGeom prst="rect">
            <a:avLst/>
          </a:prstGeom>
        </p:spPr>
      </p:pic>
      <p:sp>
        <p:nvSpPr>
          <p:cNvPr id="5" name="TextBox 4">
            <a:extLst>
              <a:ext uri="{FF2B5EF4-FFF2-40B4-BE49-F238E27FC236}">
                <a16:creationId xmlns:a16="http://schemas.microsoft.com/office/drawing/2014/main" id="{65BF7660-2301-410A-8635-E68B9BF5AC01}"/>
              </a:ext>
            </a:extLst>
          </p:cNvPr>
          <p:cNvSpPr txBox="1"/>
          <p:nvPr/>
        </p:nvSpPr>
        <p:spPr>
          <a:xfrm>
            <a:off x="6284686" y="3968447"/>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Georgia"/>
                <a:cs typeface="Calibri"/>
              </a:rPr>
              <a:t>0</a:t>
            </a:r>
            <a:endParaRPr lang="en-US" dirty="0">
              <a:latin typeface="Georgia"/>
              <a:cs typeface="Calibri"/>
            </a:endParaRPr>
          </a:p>
        </p:txBody>
      </p:sp>
      <p:sp>
        <p:nvSpPr>
          <p:cNvPr id="7" name="TextBox 6">
            <a:extLst>
              <a:ext uri="{FF2B5EF4-FFF2-40B4-BE49-F238E27FC236}">
                <a16:creationId xmlns:a16="http://schemas.microsoft.com/office/drawing/2014/main" id="{006FD510-9C1D-473B-9D9D-072AD76A7CD1}"/>
              </a:ext>
            </a:extLst>
          </p:cNvPr>
          <p:cNvSpPr txBox="1"/>
          <p:nvPr/>
        </p:nvSpPr>
        <p:spPr>
          <a:xfrm>
            <a:off x="6284685" y="4343400"/>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atin typeface="Georgia"/>
                <a:cs typeface="Calibri"/>
              </a:rPr>
              <a:t>0</a:t>
            </a:r>
            <a:endParaRPr lang="en-US" dirty="0">
              <a:latin typeface="Georgia"/>
              <a:cs typeface="Calibri"/>
            </a:endParaRPr>
          </a:p>
        </p:txBody>
      </p:sp>
    </p:spTree>
    <p:extLst>
      <p:ext uri="{BB962C8B-B14F-4D97-AF65-F5344CB8AC3E}">
        <p14:creationId xmlns:p14="http://schemas.microsoft.com/office/powerpoint/2010/main" val="166548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201057" y="340935"/>
            <a:ext cx="10515600" cy="1325563"/>
          </a:xfrm>
        </p:spPr>
        <p:txBody>
          <a:bodyPr/>
          <a:lstStyle/>
          <a:p>
            <a:r>
              <a:rPr lang="en-US" dirty="0">
                <a:solidFill>
                  <a:schemeClr val="bg1"/>
                </a:solidFill>
                <a:latin typeface="Century"/>
              </a:rPr>
              <a:t>Election Timeline</a:t>
            </a:r>
            <a:endParaRPr lang="en-US" dirty="0">
              <a:solidFill>
                <a:schemeClr val="bg1"/>
              </a:solidFill>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940329" y="1566106"/>
            <a:ext cx="11519504" cy="4351338"/>
          </a:xfrm>
        </p:spPr>
        <p:txBody>
          <a:bodyPr vert="horz" lIns="91440" tIns="45720" rIns="91440" bIns="45720" rtlCol="0" anchor="t">
            <a:normAutofit fontScale="92500" lnSpcReduction="20000"/>
          </a:bodyPr>
          <a:lstStyle/>
          <a:p>
            <a:pPr fontAlgn="base"/>
            <a:r>
              <a:rPr lang="en-US" u="sng" dirty="0">
                <a:solidFill>
                  <a:schemeClr val="bg1"/>
                </a:solidFill>
                <a:latin typeface="Century" panose="02040604050505020304" pitchFamily="18" charset="0"/>
              </a:rPr>
              <a:t>Executive and Senate Candidate Application</a:t>
            </a:r>
            <a:r>
              <a:rPr lang="en-US" dirty="0">
                <a:solidFill>
                  <a:schemeClr val="bg1"/>
                </a:solidFill>
                <a:latin typeface="Century" panose="02040604050505020304" pitchFamily="18" charset="0"/>
              </a:rPr>
              <a:t>: opens Jan. </a:t>
            </a:r>
            <a:r>
              <a:rPr lang="en-US" dirty="0" smtClean="0">
                <a:solidFill>
                  <a:schemeClr val="bg1"/>
                </a:solidFill>
                <a:latin typeface="Century" panose="02040604050505020304" pitchFamily="18" charset="0"/>
              </a:rPr>
              <a:t>27</a:t>
            </a:r>
            <a:r>
              <a:rPr lang="en-US" baseline="30000" dirty="0" smtClean="0">
                <a:solidFill>
                  <a:schemeClr val="bg1"/>
                </a:solidFill>
                <a:latin typeface="Century" panose="02040604050505020304" pitchFamily="18" charset="0"/>
              </a:rPr>
              <a:t>th </a:t>
            </a:r>
            <a:r>
              <a:rPr lang="en-US" dirty="0">
                <a:solidFill>
                  <a:schemeClr val="bg1"/>
                </a:solidFill>
                <a:latin typeface="Century" panose="02040604050505020304" pitchFamily="18" charset="0"/>
              </a:rPr>
              <a:t>at 9 a.m., closes Feb. </a:t>
            </a:r>
            <a:r>
              <a:rPr lang="en-US" dirty="0" smtClean="0">
                <a:solidFill>
                  <a:schemeClr val="bg1"/>
                </a:solidFill>
                <a:latin typeface="Century" panose="02040604050505020304" pitchFamily="18" charset="0"/>
              </a:rPr>
              <a:t>3</a:t>
            </a:r>
            <a:r>
              <a:rPr lang="en-US" baseline="30000" dirty="0" smtClean="0">
                <a:solidFill>
                  <a:schemeClr val="bg1"/>
                </a:solidFill>
                <a:latin typeface="Century" panose="02040604050505020304" pitchFamily="18" charset="0"/>
              </a:rPr>
              <a:t>rd</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NOON</a:t>
            </a:r>
          </a:p>
          <a:p>
            <a:pPr fontAlgn="base"/>
            <a:r>
              <a:rPr lang="en-US" u="sng" dirty="0">
                <a:solidFill>
                  <a:schemeClr val="bg1"/>
                </a:solidFill>
                <a:latin typeface="Century" panose="02040604050505020304" pitchFamily="18" charset="0"/>
              </a:rPr>
              <a:t>Optional Senate Candidate Orientation</a:t>
            </a:r>
            <a:r>
              <a:rPr lang="en-US" dirty="0">
                <a:solidFill>
                  <a:schemeClr val="bg1"/>
                </a:solidFill>
                <a:latin typeface="Century" panose="02040604050505020304" pitchFamily="18" charset="0"/>
              </a:rPr>
              <a:t>: Jan. </a:t>
            </a:r>
            <a:r>
              <a:rPr lang="en-US" dirty="0" smtClean="0">
                <a:solidFill>
                  <a:schemeClr val="bg1"/>
                </a:solidFill>
                <a:latin typeface="Century" panose="02040604050505020304" pitchFamily="18" charset="0"/>
              </a:rPr>
              <a:t>29</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5:30 p.m., ARKU 403*</a:t>
            </a:r>
          </a:p>
          <a:p>
            <a:pPr fontAlgn="base"/>
            <a:r>
              <a:rPr lang="en-US" u="sng" dirty="0">
                <a:solidFill>
                  <a:schemeClr val="bg1"/>
                </a:solidFill>
                <a:latin typeface="Century" panose="02040604050505020304" pitchFamily="18" charset="0"/>
              </a:rPr>
              <a:t>Senate Candidate Orientation Quiz</a:t>
            </a:r>
            <a:r>
              <a:rPr lang="en-US" dirty="0">
                <a:solidFill>
                  <a:schemeClr val="bg1"/>
                </a:solidFill>
                <a:latin typeface="Century" panose="02040604050505020304" pitchFamily="18" charset="0"/>
              </a:rPr>
              <a:t>: Due Feb. </a:t>
            </a:r>
            <a:r>
              <a:rPr lang="en-US" dirty="0" smtClean="0">
                <a:solidFill>
                  <a:schemeClr val="bg1"/>
                </a:solidFill>
                <a:latin typeface="Century" panose="02040604050505020304" pitchFamily="18" charset="0"/>
              </a:rPr>
              <a:t>3</a:t>
            </a:r>
            <a:r>
              <a:rPr lang="en-US" baseline="30000" dirty="0" smtClean="0">
                <a:solidFill>
                  <a:schemeClr val="bg1"/>
                </a:solidFill>
                <a:latin typeface="Century" panose="02040604050505020304" pitchFamily="18" charset="0"/>
              </a:rPr>
              <a:t>rd</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NOON</a:t>
            </a:r>
          </a:p>
          <a:p>
            <a:pPr fontAlgn="base"/>
            <a:r>
              <a:rPr lang="en-US" u="sng" dirty="0">
                <a:solidFill>
                  <a:schemeClr val="bg1"/>
                </a:solidFill>
                <a:latin typeface="Century" panose="02040604050505020304" pitchFamily="18" charset="0"/>
              </a:rPr>
              <a:t>Mandatory Executive Candidate Orientation</a:t>
            </a:r>
            <a:r>
              <a:rPr lang="en-US" dirty="0">
                <a:solidFill>
                  <a:schemeClr val="bg1"/>
                </a:solidFill>
                <a:latin typeface="Century" panose="02040604050505020304" pitchFamily="18" charset="0"/>
              </a:rPr>
              <a:t>: Feb. </a:t>
            </a:r>
            <a:r>
              <a:rPr lang="en-US" dirty="0" smtClean="0">
                <a:solidFill>
                  <a:schemeClr val="bg1"/>
                </a:solidFill>
                <a:latin typeface="Century" panose="02040604050505020304" pitchFamily="18" charset="0"/>
              </a:rPr>
              <a:t>12</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5:30 p.m., </a:t>
            </a:r>
            <a:r>
              <a:rPr lang="en-US" dirty="0" smtClean="0">
                <a:solidFill>
                  <a:schemeClr val="bg1"/>
                </a:solidFill>
                <a:latin typeface="Century" panose="02040604050505020304" pitchFamily="18" charset="0"/>
              </a:rPr>
              <a:t>ARKU 403</a:t>
            </a:r>
            <a:endParaRPr lang="en-US" dirty="0">
              <a:solidFill>
                <a:schemeClr val="bg1"/>
              </a:solidFill>
              <a:latin typeface="Century" panose="02040604050505020304" pitchFamily="18" charset="0"/>
            </a:endParaRPr>
          </a:p>
          <a:p>
            <a:pPr fontAlgn="base"/>
            <a:r>
              <a:rPr lang="en-US" dirty="0">
                <a:solidFill>
                  <a:schemeClr val="bg1"/>
                </a:solidFill>
                <a:latin typeface="Century" panose="02040604050505020304" pitchFamily="18" charset="0"/>
              </a:rPr>
              <a:t>Executive Candidate Soft Campaigning begins </a:t>
            </a:r>
            <a:r>
              <a:rPr lang="en-US" dirty="0" smtClean="0">
                <a:solidFill>
                  <a:schemeClr val="bg1"/>
                </a:solidFill>
                <a:latin typeface="Century" panose="02040604050505020304" pitchFamily="18" charset="0"/>
              </a:rPr>
              <a:t>Feb. 19</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4 p.m.</a:t>
            </a:r>
          </a:p>
          <a:p>
            <a:pPr fontAlgn="base"/>
            <a:r>
              <a:rPr lang="en-US" u="sng" dirty="0">
                <a:solidFill>
                  <a:schemeClr val="bg1"/>
                </a:solidFill>
                <a:latin typeface="Century" panose="02040604050505020304" pitchFamily="18" charset="0"/>
              </a:rPr>
              <a:t>Secretary/Treasurer Debate</a:t>
            </a:r>
            <a:r>
              <a:rPr lang="en-US" dirty="0">
                <a:solidFill>
                  <a:schemeClr val="bg1"/>
                </a:solidFill>
                <a:latin typeface="Century" panose="02040604050505020304" pitchFamily="18" charset="0"/>
              </a:rPr>
              <a:t>: Feb. </a:t>
            </a:r>
            <a:r>
              <a:rPr lang="en-US" dirty="0" smtClean="0">
                <a:solidFill>
                  <a:schemeClr val="bg1"/>
                </a:solidFill>
                <a:latin typeface="Century" panose="02040604050505020304" pitchFamily="18" charset="0"/>
              </a:rPr>
              <a:t>25</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 6:30 p.m., </a:t>
            </a:r>
            <a:r>
              <a:rPr lang="en-US" dirty="0" err="1">
                <a:solidFill>
                  <a:schemeClr val="bg1"/>
                </a:solidFill>
                <a:latin typeface="Century" panose="02040604050505020304" pitchFamily="18" charset="0"/>
              </a:rPr>
              <a:t>Giffels</a:t>
            </a:r>
            <a:r>
              <a:rPr lang="en-US" dirty="0">
                <a:solidFill>
                  <a:schemeClr val="bg1"/>
                </a:solidFill>
                <a:latin typeface="Century" panose="02040604050505020304" pitchFamily="18" charset="0"/>
              </a:rPr>
              <a:t> Auditorium</a:t>
            </a:r>
          </a:p>
          <a:p>
            <a:pPr fontAlgn="base"/>
            <a:r>
              <a:rPr lang="en-US" u="sng" dirty="0">
                <a:solidFill>
                  <a:schemeClr val="bg1"/>
                </a:solidFill>
                <a:latin typeface="Century" panose="02040604050505020304" pitchFamily="18" charset="0"/>
              </a:rPr>
              <a:t>President/Vice President Debate</a:t>
            </a:r>
            <a:r>
              <a:rPr lang="en-US" dirty="0">
                <a:solidFill>
                  <a:schemeClr val="bg1"/>
                </a:solidFill>
                <a:latin typeface="Century" panose="02040604050505020304" pitchFamily="18" charset="0"/>
              </a:rPr>
              <a:t>: Feb. </a:t>
            </a:r>
            <a:r>
              <a:rPr lang="en-US" dirty="0" smtClean="0">
                <a:solidFill>
                  <a:schemeClr val="bg1"/>
                </a:solidFill>
                <a:latin typeface="Century" panose="02040604050505020304" pitchFamily="18" charset="0"/>
              </a:rPr>
              <a:t>2</a:t>
            </a:r>
            <a:r>
              <a:rPr lang="en-US" dirty="0">
                <a:solidFill>
                  <a:schemeClr val="bg1"/>
                </a:solidFill>
                <a:latin typeface="Century" panose="02040604050505020304" pitchFamily="18" charset="0"/>
              </a:rPr>
              <a:t>6</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 6:30 p.m., </a:t>
            </a:r>
            <a:r>
              <a:rPr lang="en-US" dirty="0" err="1">
                <a:solidFill>
                  <a:schemeClr val="bg1"/>
                </a:solidFill>
                <a:latin typeface="Century" panose="02040604050505020304" pitchFamily="18" charset="0"/>
              </a:rPr>
              <a:t>Giffels</a:t>
            </a:r>
            <a:r>
              <a:rPr lang="en-US" dirty="0">
                <a:solidFill>
                  <a:schemeClr val="bg1"/>
                </a:solidFill>
                <a:latin typeface="Century" panose="02040604050505020304" pitchFamily="18" charset="0"/>
              </a:rPr>
              <a:t> Auditorium</a:t>
            </a:r>
          </a:p>
          <a:p>
            <a:pPr fontAlgn="base"/>
            <a:r>
              <a:rPr lang="en-US" u="sng" dirty="0">
                <a:solidFill>
                  <a:schemeClr val="bg1"/>
                </a:solidFill>
                <a:latin typeface="Century" panose="02040604050505020304" pitchFamily="18" charset="0"/>
              </a:rPr>
              <a:t>Town Hall Debate</a:t>
            </a:r>
            <a:r>
              <a:rPr lang="en-US" dirty="0">
                <a:solidFill>
                  <a:schemeClr val="bg1"/>
                </a:solidFill>
                <a:latin typeface="Century" panose="02040604050505020304" pitchFamily="18" charset="0"/>
              </a:rPr>
              <a:t>: Feb. </a:t>
            </a:r>
            <a:r>
              <a:rPr lang="en-US" dirty="0" smtClean="0">
                <a:solidFill>
                  <a:schemeClr val="bg1"/>
                </a:solidFill>
                <a:latin typeface="Century" panose="02040604050505020304" pitchFamily="18" charset="0"/>
              </a:rPr>
              <a:t>27</a:t>
            </a:r>
            <a:r>
              <a:rPr lang="en-US" baseline="30000" dirty="0" smtClean="0">
                <a:solidFill>
                  <a:schemeClr val="bg1"/>
                </a:solidFill>
                <a:latin typeface="Century" panose="02040604050505020304" pitchFamily="18" charset="0"/>
              </a:rPr>
              <a:t>th</a:t>
            </a:r>
            <a:r>
              <a:rPr lang="en-US" dirty="0">
                <a:solidFill>
                  <a:schemeClr val="bg1"/>
                </a:solidFill>
                <a:latin typeface="Century" panose="02040604050505020304" pitchFamily="18" charset="0"/>
              </a:rPr>
              <a:t>, 6:30 p.m., </a:t>
            </a:r>
            <a:r>
              <a:rPr lang="en-US" dirty="0" err="1">
                <a:solidFill>
                  <a:schemeClr val="bg1"/>
                </a:solidFill>
                <a:latin typeface="Century" panose="02040604050505020304" pitchFamily="18" charset="0"/>
              </a:rPr>
              <a:t>Giffels</a:t>
            </a:r>
            <a:r>
              <a:rPr lang="en-US" dirty="0">
                <a:solidFill>
                  <a:schemeClr val="bg1"/>
                </a:solidFill>
                <a:latin typeface="Century" panose="02040604050505020304" pitchFamily="18" charset="0"/>
              </a:rPr>
              <a:t> Auditorium</a:t>
            </a:r>
          </a:p>
          <a:p>
            <a:endParaRPr lang="en-US" dirty="0">
              <a:solidFill>
                <a:schemeClr val="bg1"/>
              </a:solidFill>
              <a:latin typeface="Century"/>
            </a:endParaRPr>
          </a:p>
        </p:txBody>
      </p:sp>
    </p:spTree>
    <p:extLst>
      <p:ext uri="{BB962C8B-B14F-4D97-AF65-F5344CB8AC3E}">
        <p14:creationId xmlns:p14="http://schemas.microsoft.com/office/powerpoint/2010/main" val="38997025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5847" y="-4577"/>
            <a:ext cx="12269636" cy="1368694"/>
          </a:xfrm>
        </p:spPr>
        <p:txBody>
          <a:bodyPr/>
          <a:lstStyle/>
          <a:p>
            <a:r>
              <a:rPr lang="en-US" dirty="0">
                <a:solidFill>
                  <a:schemeClr val="bg1"/>
                </a:solidFill>
                <a:latin typeface="Century"/>
              </a:rPr>
              <a:t>Expenditure Reports: Questions to Ask</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556657"/>
          </a:xfrm>
        </p:spPr>
        <p:txBody>
          <a:bodyPr vert="horz" lIns="91440" tIns="45720" rIns="91440" bIns="45720" rtlCol="0" anchor="t">
            <a:noAutofit/>
          </a:bodyPr>
          <a:lstStyle/>
          <a:p>
            <a:pPr marL="1371600" lvl="2" indent="-457200"/>
            <a:endParaRPr lang="en-US" dirty="0">
              <a:solidFill>
                <a:schemeClr val="bg1"/>
              </a:solidFill>
              <a:latin typeface="Georgia"/>
              <a:cs typeface="Calibri"/>
            </a:endParaRPr>
          </a:p>
          <a:p>
            <a:pPr marL="1371600" lvl="2" indent="-457200"/>
            <a:r>
              <a:rPr lang="en-US" dirty="0">
                <a:solidFill>
                  <a:schemeClr val="bg1"/>
                </a:solidFill>
                <a:latin typeface="Georgia"/>
              </a:rPr>
              <a:t>Where did your money come from? </a:t>
            </a:r>
          </a:p>
          <a:p>
            <a:pPr marL="1371600" lvl="2" indent="-457200"/>
            <a:r>
              <a:rPr lang="en-US" dirty="0">
                <a:solidFill>
                  <a:schemeClr val="bg1"/>
                </a:solidFill>
                <a:latin typeface="Georgia"/>
              </a:rPr>
              <a:t>What did you spend that money on? </a:t>
            </a:r>
            <a:endParaRPr lang="en-US" dirty="0">
              <a:solidFill>
                <a:schemeClr val="bg1"/>
              </a:solidFill>
              <a:latin typeface="Calibri"/>
              <a:cs typeface="Calibri"/>
            </a:endParaRPr>
          </a:p>
          <a:p>
            <a:pPr marL="1371600" lvl="2" indent="-457200"/>
            <a:r>
              <a:rPr lang="en-US" dirty="0">
                <a:solidFill>
                  <a:schemeClr val="bg1"/>
                </a:solidFill>
                <a:latin typeface="Georgia"/>
              </a:rPr>
              <a:t>What materials from your campaign did you use or borrow that will need to have an estimated cost listed with it?</a:t>
            </a:r>
            <a:endParaRPr lang="en-US" dirty="0">
              <a:solidFill>
                <a:schemeClr val="bg1"/>
              </a:solidFill>
              <a:cs typeface="Calibri"/>
            </a:endParaRPr>
          </a:p>
          <a:p>
            <a:pPr lvl="2"/>
            <a:r>
              <a:rPr lang="en-US" dirty="0">
                <a:solidFill>
                  <a:schemeClr val="bg1"/>
                </a:solidFill>
                <a:latin typeface="Georgia"/>
              </a:rPr>
              <a:t> How are you documenting everything from income to expenses, to estimated cost items? </a:t>
            </a:r>
          </a:p>
          <a:p>
            <a:pPr lvl="2"/>
            <a:r>
              <a:rPr lang="en-US" dirty="0">
                <a:solidFill>
                  <a:schemeClr val="bg1"/>
                </a:solidFill>
                <a:latin typeface="Georgia"/>
              </a:rPr>
              <a:t>Did every expense have a receipt generated for its purchase? </a:t>
            </a:r>
          </a:p>
          <a:p>
            <a:pPr lvl="2"/>
            <a:r>
              <a:rPr lang="en-US" dirty="0">
                <a:solidFill>
                  <a:schemeClr val="bg1"/>
                </a:solidFill>
                <a:latin typeface="Georgia"/>
              </a:rPr>
              <a:t>How are you going to document where your income came from? </a:t>
            </a:r>
          </a:p>
          <a:p>
            <a:pPr marL="1371600" lvl="2" indent="-457200"/>
            <a:endParaRPr lang="en-US" dirty="0">
              <a:solidFill>
                <a:schemeClr val="bg1"/>
              </a:solidFill>
              <a:latin typeface="Georgia"/>
            </a:endParaRPr>
          </a:p>
          <a:p>
            <a:pPr lvl="1"/>
            <a:endParaRPr lang="en-US" dirty="0">
              <a:solidFill>
                <a:srgbClr val="000000"/>
              </a:solidFill>
              <a:latin typeface="Georgia"/>
            </a:endParaRP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3097199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72900" y="75634"/>
            <a:ext cx="12269636" cy="1368694"/>
          </a:xfrm>
        </p:spPr>
        <p:txBody>
          <a:bodyPr/>
          <a:lstStyle/>
          <a:p>
            <a:r>
              <a:rPr lang="en-US">
                <a:solidFill>
                  <a:schemeClr val="bg1"/>
                </a:solidFill>
                <a:latin typeface="Century"/>
              </a:rPr>
              <a:t>Expenditure Reports: </a:t>
            </a:r>
            <a:r>
              <a:rPr lang="en-US" dirty="0">
                <a:solidFill>
                  <a:schemeClr val="bg1"/>
                </a:solidFill>
                <a:latin typeface="Century"/>
              </a:rPr>
              <a:t/>
            </a:r>
            <a:br>
              <a:rPr lang="en-US" dirty="0">
                <a:solidFill>
                  <a:schemeClr val="bg1"/>
                </a:solidFill>
                <a:latin typeface="Century"/>
              </a:rPr>
            </a:br>
            <a:r>
              <a:rPr lang="en-US">
                <a:solidFill>
                  <a:schemeClr val="bg1"/>
                </a:solidFill>
                <a:latin typeface="Century"/>
              </a:rPr>
              <a:t>Judicial Recommendations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556657"/>
          </a:xfrm>
        </p:spPr>
        <p:txBody>
          <a:bodyPr vert="horz" lIns="91440" tIns="45720" rIns="91440" bIns="45720" rtlCol="0" anchor="t">
            <a:noAutofit/>
          </a:bodyPr>
          <a:lstStyle/>
          <a:p>
            <a:pPr marL="1371600" lvl="2" indent="-457200"/>
            <a:r>
              <a:rPr lang="en-US" dirty="0">
                <a:solidFill>
                  <a:schemeClr val="bg1"/>
                </a:solidFill>
                <a:latin typeface="Georgia"/>
                <a:cs typeface="Calibri"/>
              </a:rPr>
              <a:t>Designate a folder or binder to keep all receipts and documentation in</a:t>
            </a:r>
          </a:p>
          <a:p>
            <a:pPr marL="1371600" lvl="2" indent="-457200"/>
            <a:r>
              <a:rPr lang="en-US" dirty="0">
                <a:solidFill>
                  <a:schemeClr val="bg1"/>
                </a:solidFill>
                <a:latin typeface="Georgia"/>
              </a:rPr>
              <a:t>Draw up an itemized budget as soon as you start collecting money to spend or as soon as you start making purchases</a:t>
            </a:r>
          </a:p>
          <a:p>
            <a:pPr marL="1371600" lvl="2" indent="-457200"/>
            <a:r>
              <a:rPr lang="en-US" dirty="0">
                <a:solidFill>
                  <a:schemeClr val="bg1"/>
                </a:solidFill>
                <a:latin typeface="Georgia"/>
              </a:rPr>
              <a:t>Fill out the itemized budget throughout your campaign-from the time you find out you're on the ballot to the day the polls close</a:t>
            </a:r>
          </a:p>
          <a:p>
            <a:pPr marL="1371600" lvl="2" indent="-457200"/>
            <a:r>
              <a:rPr lang="en-US" dirty="0">
                <a:solidFill>
                  <a:schemeClr val="bg1"/>
                </a:solidFill>
                <a:latin typeface="Georgia"/>
              </a:rPr>
              <a:t>Make sure you account for tax on every purchase to make sure you don't go over the spending limit</a:t>
            </a:r>
          </a:p>
          <a:p>
            <a:pPr marL="1371600" lvl="2" indent="-457200"/>
            <a:r>
              <a:rPr lang="en-US" dirty="0">
                <a:solidFill>
                  <a:schemeClr val="bg1"/>
                </a:solidFill>
                <a:latin typeface="Georgia"/>
              </a:rPr>
              <a:t>When purchasing anything that generates a receipt, do not purchase anything along with it that is not for your campaign</a:t>
            </a:r>
          </a:p>
          <a:p>
            <a:pPr marL="1371600" lvl="2" indent="-457200"/>
            <a:r>
              <a:rPr lang="en-US" dirty="0">
                <a:solidFill>
                  <a:schemeClr val="bg1"/>
                </a:solidFill>
                <a:latin typeface="Georgia"/>
              </a:rPr>
              <a:t>Have someone look over your report before you submit it</a:t>
            </a:r>
          </a:p>
          <a:p>
            <a:pPr marL="1371600" lvl="2" indent="-457200"/>
            <a:r>
              <a:rPr lang="en-US" dirty="0">
                <a:solidFill>
                  <a:schemeClr val="bg1"/>
                </a:solidFill>
                <a:latin typeface="Georgia"/>
              </a:rPr>
              <a:t>There is no such thing as too much documentation</a:t>
            </a:r>
          </a:p>
          <a:p>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2291764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8" descr="A screenshot of a cell phone&#10;&#10;Description generated with very high confidence">
            <a:extLst>
              <a:ext uri="{FF2B5EF4-FFF2-40B4-BE49-F238E27FC236}">
                <a16:creationId xmlns:a16="http://schemas.microsoft.com/office/drawing/2014/main" id="{418210EA-4765-4339-8549-0EC113210039}"/>
              </a:ext>
            </a:extLst>
          </p:cNvPr>
          <p:cNvPicPr>
            <a:picLocks noGrp="1" noChangeAspect="1"/>
          </p:cNvPicPr>
          <p:nvPr>
            <p:ph idx="1"/>
          </p:nvPr>
        </p:nvPicPr>
        <p:blipFill>
          <a:blip r:embed="rId2"/>
          <a:stretch>
            <a:fillRect/>
          </a:stretch>
        </p:blipFill>
        <p:spPr>
          <a:xfrm>
            <a:off x="83130" y="623314"/>
            <a:ext cx="6161054" cy="2108047"/>
          </a:xfrm>
          <a:prstGeom prst="rect">
            <a:avLst/>
          </a:prstGeom>
        </p:spPr>
      </p:pic>
      <p:pic>
        <p:nvPicPr>
          <p:cNvPr id="12" name="Picture 12" descr="A screenshot of a cell phone&#10;&#10;Description generated with very high confidence">
            <a:extLst>
              <a:ext uri="{FF2B5EF4-FFF2-40B4-BE49-F238E27FC236}">
                <a16:creationId xmlns:a16="http://schemas.microsoft.com/office/drawing/2014/main" id="{2CF4ADF2-8054-459C-9A76-E90D9EDB081F}"/>
              </a:ext>
            </a:extLst>
          </p:cNvPr>
          <p:cNvPicPr>
            <a:picLocks noChangeAspect="1"/>
          </p:cNvPicPr>
          <p:nvPr/>
        </p:nvPicPr>
        <p:blipFill>
          <a:blip r:embed="rId3"/>
          <a:stretch>
            <a:fillRect/>
          </a:stretch>
        </p:blipFill>
        <p:spPr>
          <a:xfrm>
            <a:off x="83129" y="3877844"/>
            <a:ext cx="6632109" cy="1892990"/>
          </a:xfrm>
          <a:prstGeom prst="rect">
            <a:avLst/>
          </a:prstGeom>
        </p:spPr>
      </p:pic>
      <p:sp>
        <p:nvSpPr>
          <p:cNvPr id="17" name="Rectangle 16">
            <a:extLst>
              <a:ext uri="{FF2B5EF4-FFF2-40B4-BE49-F238E27FC236}">
                <a16:creationId xmlns:a16="http://schemas.microsoft.com/office/drawing/2014/main" id="{799448F2-0E5B-42DA-B2D1-11A14E947B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E8A7552-20E1-4F34-ADAB-C1DB6634D4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10" descr="A screenshot of a cell phone&#10;&#10;Description generated with very high confidence">
            <a:extLst>
              <a:ext uri="{FF2B5EF4-FFF2-40B4-BE49-F238E27FC236}">
                <a16:creationId xmlns:a16="http://schemas.microsoft.com/office/drawing/2014/main" id="{8FABC5BE-0183-4E6E-A43E-5B43DA3B2422}"/>
              </a:ext>
            </a:extLst>
          </p:cNvPr>
          <p:cNvPicPr>
            <a:picLocks noChangeAspect="1"/>
          </p:cNvPicPr>
          <p:nvPr/>
        </p:nvPicPr>
        <p:blipFill>
          <a:blip r:embed="rId4"/>
          <a:stretch>
            <a:fillRect/>
          </a:stretch>
        </p:blipFill>
        <p:spPr>
          <a:xfrm>
            <a:off x="6197198" y="1068082"/>
            <a:ext cx="6064073" cy="4840462"/>
          </a:xfrm>
          <a:prstGeom prst="rect">
            <a:avLst/>
          </a:prstGeom>
        </p:spPr>
      </p:pic>
    </p:spTree>
    <p:extLst>
      <p:ext uri="{BB962C8B-B14F-4D97-AF65-F5344CB8AC3E}">
        <p14:creationId xmlns:p14="http://schemas.microsoft.com/office/powerpoint/2010/main" val="3174400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99448F2-0E5B-42DA-B2D1-11A14E947B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280" y="0"/>
            <a:ext cx="9144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E8A7552-20E1-4F34-ADAB-C1DB6634D4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83280"/>
            <a:ext cx="6126480" cy="91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screenshot of a cell phone&#10;&#10;Description generated with very high confidence">
            <a:extLst>
              <a:ext uri="{FF2B5EF4-FFF2-40B4-BE49-F238E27FC236}">
                <a16:creationId xmlns:a16="http://schemas.microsoft.com/office/drawing/2014/main" id="{12E342BA-3F64-4AF7-B813-694D1047E2E6}"/>
              </a:ext>
            </a:extLst>
          </p:cNvPr>
          <p:cNvPicPr>
            <a:picLocks noChangeAspect="1"/>
          </p:cNvPicPr>
          <p:nvPr/>
        </p:nvPicPr>
        <p:blipFill>
          <a:blip r:embed="rId2"/>
          <a:stretch>
            <a:fillRect/>
          </a:stretch>
        </p:blipFill>
        <p:spPr>
          <a:xfrm>
            <a:off x="45453" y="711118"/>
            <a:ext cx="5991726" cy="1826290"/>
          </a:xfrm>
          <a:prstGeom prst="rect">
            <a:avLst/>
          </a:prstGeom>
        </p:spPr>
      </p:pic>
      <p:pic>
        <p:nvPicPr>
          <p:cNvPr id="6" name="Picture 6" descr="A screenshot of a cell phone&#10;&#10;Description generated with very high confidence">
            <a:extLst>
              <a:ext uri="{FF2B5EF4-FFF2-40B4-BE49-F238E27FC236}">
                <a16:creationId xmlns:a16="http://schemas.microsoft.com/office/drawing/2014/main" id="{F95E2B55-F7B4-4513-80EF-4BC38A851F3F}"/>
              </a:ext>
            </a:extLst>
          </p:cNvPr>
          <p:cNvPicPr>
            <a:picLocks noChangeAspect="1"/>
          </p:cNvPicPr>
          <p:nvPr/>
        </p:nvPicPr>
        <p:blipFill>
          <a:blip r:embed="rId3"/>
          <a:stretch>
            <a:fillRect/>
          </a:stretch>
        </p:blipFill>
        <p:spPr>
          <a:xfrm>
            <a:off x="6194926" y="758316"/>
            <a:ext cx="5991725" cy="4699682"/>
          </a:xfrm>
          <a:prstGeom prst="rect">
            <a:avLst/>
          </a:prstGeom>
        </p:spPr>
      </p:pic>
      <p:pic>
        <p:nvPicPr>
          <p:cNvPr id="9" name="Picture 10" descr="A screenshot of a cell phone&#10;&#10;Description generated with very high confidence">
            <a:extLst>
              <a:ext uri="{FF2B5EF4-FFF2-40B4-BE49-F238E27FC236}">
                <a16:creationId xmlns:a16="http://schemas.microsoft.com/office/drawing/2014/main" id="{E99B2899-ACAF-4E4B-92BD-F624B169890C}"/>
              </a:ext>
            </a:extLst>
          </p:cNvPr>
          <p:cNvPicPr>
            <a:picLocks noChangeAspect="1"/>
          </p:cNvPicPr>
          <p:nvPr/>
        </p:nvPicPr>
        <p:blipFill>
          <a:blip r:embed="rId4"/>
          <a:stretch>
            <a:fillRect/>
          </a:stretch>
        </p:blipFill>
        <p:spPr>
          <a:xfrm>
            <a:off x="27709" y="4201516"/>
            <a:ext cx="5978357" cy="1596060"/>
          </a:xfrm>
          <a:prstGeom prst="rect">
            <a:avLst/>
          </a:prstGeom>
        </p:spPr>
      </p:pic>
    </p:spTree>
    <p:extLst>
      <p:ext uri="{BB962C8B-B14F-4D97-AF65-F5344CB8AC3E}">
        <p14:creationId xmlns:p14="http://schemas.microsoft.com/office/powerpoint/2010/main" val="31165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p:txBody>
          <a:bodyPr/>
          <a:lstStyle/>
          <a:p>
            <a:r>
              <a:rPr lang="en-US" dirty="0">
                <a:solidFill>
                  <a:schemeClr val="bg1"/>
                </a:solidFill>
                <a:latin typeface="Century"/>
              </a:rPr>
              <a:t>Expenditure Reports: </a:t>
            </a:r>
            <a:br>
              <a:rPr lang="en-US" dirty="0">
                <a:solidFill>
                  <a:schemeClr val="bg1"/>
                </a:solidFill>
                <a:latin typeface="Century"/>
              </a:rPr>
            </a:br>
            <a:r>
              <a:rPr lang="en-US" dirty="0">
                <a:solidFill>
                  <a:schemeClr val="bg1"/>
                </a:solidFill>
                <a:latin typeface="Century"/>
              </a:rPr>
              <a:t>Itemized Budget</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p:txBody>
          <a:bodyPr vert="horz" lIns="91440" tIns="45720" rIns="91440" bIns="45720" rtlCol="0" anchor="t">
            <a:noAutofit/>
          </a:bodyPr>
          <a:lstStyle/>
          <a:p>
            <a:pPr marL="1371600" lvl="2" indent="-457200"/>
            <a:endParaRPr lang="en-US" dirty="0">
              <a:solidFill>
                <a:schemeClr val="bg1"/>
              </a:solidFill>
              <a:latin typeface="Georgia"/>
            </a:endParaRPr>
          </a:p>
          <a:p>
            <a:r>
              <a:rPr lang="en-US" b="1" u="sng" dirty="0" smtClean="0">
                <a:solidFill>
                  <a:srgbClr val="FFFFFF"/>
                </a:solidFill>
                <a:latin typeface="Georgia"/>
              </a:rPr>
              <a:t>An itemized budget must be submitted with your expenditure report. If you did not receive or spend any money, you do not have to submit an itemized budget. If an itemized budget is not submitted, your expenditure report will be considered incomplete, which will result in your disqualification.</a:t>
            </a:r>
            <a:endParaRPr lang="en-US" b="1" u="sng"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2438996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72900" y="75634"/>
            <a:ext cx="12269636" cy="1368694"/>
          </a:xfrm>
        </p:spPr>
        <p:txBody>
          <a:bodyPr/>
          <a:lstStyle/>
          <a:p>
            <a:r>
              <a:rPr lang="en-US">
                <a:solidFill>
                  <a:schemeClr val="bg1"/>
                </a:solidFill>
                <a:latin typeface="Century"/>
              </a:rPr>
              <a:t>Expenditure Reports: Questions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556657"/>
          </a:xfrm>
        </p:spPr>
        <p:txBody>
          <a:bodyPr vert="horz" lIns="91440" tIns="45720" rIns="91440" bIns="45720" rtlCol="0" anchor="t">
            <a:noAutofit/>
          </a:bodyPr>
          <a:lstStyle/>
          <a:p>
            <a:pPr marL="1371600" lvl="2" indent="-457200"/>
            <a:endParaRPr lang="en-US" dirty="0">
              <a:solidFill>
                <a:schemeClr val="bg1"/>
              </a:solidFill>
              <a:latin typeface="Georgia"/>
            </a:endParaRPr>
          </a:p>
          <a:p>
            <a:r>
              <a:rPr lang="en-US">
                <a:solidFill>
                  <a:srgbClr val="FFFFFF"/>
                </a:solidFill>
                <a:latin typeface="Georgia"/>
              </a:rPr>
              <a:t>A relative has given an in-kind donation of flyers to you for your campaign. They ordered these flyers from a local company specifically for the campaign, but have misplaced the receipt. </a:t>
            </a:r>
          </a:p>
          <a:p>
            <a:r>
              <a:rPr lang="en-US">
                <a:solidFill>
                  <a:srgbClr val="FFFFFF"/>
                </a:solidFill>
                <a:latin typeface="Georgia"/>
              </a:rPr>
              <a:t>What do you do? How do you document this item?</a:t>
            </a:r>
            <a:endParaRPr lang="en-US"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753830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72900" y="75634"/>
            <a:ext cx="12269636" cy="1368694"/>
          </a:xfrm>
        </p:spPr>
        <p:txBody>
          <a:bodyPr/>
          <a:lstStyle/>
          <a:p>
            <a:r>
              <a:rPr lang="en-US">
                <a:solidFill>
                  <a:schemeClr val="bg1"/>
                </a:solidFill>
                <a:latin typeface="Century"/>
              </a:rPr>
              <a:t>Expenditure Reports: Questions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556657"/>
          </a:xfrm>
        </p:spPr>
        <p:txBody>
          <a:bodyPr vert="horz" lIns="91440" tIns="45720" rIns="91440" bIns="45720" rtlCol="0" anchor="t">
            <a:noAutofit/>
          </a:bodyPr>
          <a:lstStyle/>
          <a:p>
            <a:pPr marL="1371600" lvl="2" indent="-457200"/>
            <a:endParaRPr lang="en-US" dirty="0">
              <a:solidFill>
                <a:schemeClr val="bg1"/>
              </a:solidFill>
              <a:latin typeface="Georgia"/>
            </a:endParaRPr>
          </a:p>
          <a:p>
            <a:r>
              <a:rPr lang="en-US">
                <a:solidFill>
                  <a:schemeClr val="bg1"/>
                </a:solidFill>
                <a:latin typeface="Georgia"/>
              </a:rPr>
              <a:t>A friend has offered to create graphics for your campaign that can be shared on social media. You pay this friend $5.00 in cash.  </a:t>
            </a:r>
            <a:endParaRPr lang="en-US">
              <a:solidFill>
                <a:schemeClr val="bg1"/>
              </a:solidFill>
              <a:cs typeface="Calibri"/>
            </a:endParaRPr>
          </a:p>
          <a:p>
            <a:r>
              <a:rPr lang="en-US">
                <a:solidFill>
                  <a:srgbClr val="FFFFFF"/>
                </a:solidFill>
                <a:latin typeface="Georgia"/>
              </a:rPr>
              <a:t>What do you do? How do you document this item?</a:t>
            </a:r>
            <a:endParaRPr lang="en-US"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18569258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72900" y="75634"/>
            <a:ext cx="12269636" cy="1368694"/>
          </a:xfrm>
        </p:spPr>
        <p:txBody>
          <a:bodyPr/>
          <a:lstStyle/>
          <a:p>
            <a:r>
              <a:rPr lang="en-US">
                <a:solidFill>
                  <a:schemeClr val="bg1"/>
                </a:solidFill>
                <a:latin typeface="Century"/>
              </a:rPr>
              <a:t>Expenditure Reports: Questions</a:t>
            </a:r>
            <a:endParaRPr lang="en-US" dirty="0">
              <a:solidFill>
                <a:schemeClr val="bg1"/>
              </a:solidFill>
              <a:latin typeface="Century"/>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556657"/>
          </a:xfrm>
        </p:spPr>
        <p:txBody>
          <a:bodyPr vert="horz" lIns="91440" tIns="45720" rIns="91440" bIns="45720" rtlCol="0" anchor="t">
            <a:noAutofit/>
          </a:bodyPr>
          <a:lstStyle/>
          <a:p>
            <a:pPr marL="1371600" lvl="2" indent="-457200"/>
            <a:endParaRPr lang="en-US" dirty="0">
              <a:solidFill>
                <a:schemeClr val="bg1"/>
              </a:solidFill>
              <a:latin typeface="Georgia"/>
            </a:endParaRPr>
          </a:p>
          <a:p>
            <a:r>
              <a:rPr lang="en-US">
                <a:solidFill>
                  <a:schemeClr val="bg1"/>
                </a:solidFill>
                <a:latin typeface="Georgia"/>
                <a:cs typeface="Calibri"/>
              </a:rPr>
              <a:t>You want to pass promotional items out to students during your campaign, and you need a tent to stand under while you are doing this. Your dad kindly lets you borrow his for its use in your campaign. </a:t>
            </a:r>
            <a:endParaRPr lang="en-US">
              <a:solidFill>
                <a:schemeClr val="bg1"/>
              </a:solidFill>
              <a:cs typeface="Calibri"/>
            </a:endParaRPr>
          </a:p>
          <a:p>
            <a:r>
              <a:rPr lang="en-US">
                <a:solidFill>
                  <a:srgbClr val="FFFFFF"/>
                </a:solidFill>
                <a:latin typeface="Georgia"/>
              </a:rPr>
              <a:t>What do you do? How do you document this item?</a:t>
            </a:r>
            <a:endParaRPr lang="en-US" dirty="0">
              <a:solidFill>
                <a:srgbClr val="FFFFFF"/>
              </a:solidFill>
              <a:latin typeface="Georgia"/>
            </a:endParaRPr>
          </a:p>
          <a:p>
            <a:pPr lvl="1"/>
            <a:endParaRPr lang="en-US" dirty="0">
              <a:solidFill>
                <a:srgbClr val="FFFFFF"/>
              </a:solidFill>
              <a:latin typeface="Century"/>
            </a:endParaRPr>
          </a:p>
          <a:p>
            <a:pPr marL="1371600" lvl="3" indent="0">
              <a:buNone/>
            </a:pPr>
            <a:endParaRPr lang="en-US" dirty="0">
              <a:solidFill>
                <a:srgbClr val="000000"/>
              </a:solidFill>
              <a:latin typeface="Century"/>
            </a:endParaRPr>
          </a:p>
        </p:txBody>
      </p:sp>
    </p:spTree>
    <p:extLst>
      <p:ext uri="{BB962C8B-B14F-4D97-AF65-F5344CB8AC3E}">
        <p14:creationId xmlns:p14="http://schemas.microsoft.com/office/powerpoint/2010/main" val="2861915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572900" y="75634"/>
            <a:ext cx="12269636" cy="1368694"/>
          </a:xfrm>
        </p:spPr>
        <p:txBody>
          <a:bodyPr/>
          <a:lstStyle/>
          <a:p>
            <a:r>
              <a:rPr lang="en-US" dirty="0">
                <a:solidFill>
                  <a:schemeClr val="bg1"/>
                </a:solidFill>
                <a:latin typeface="Century"/>
              </a:rPr>
              <a:t>Expenditure Reports: Questions</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262193" y="1551543"/>
            <a:ext cx="11519504" cy="4556657"/>
          </a:xfrm>
        </p:spPr>
        <p:txBody>
          <a:bodyPr vert="horz" lIns="91440" tIns="45720" rIns="91440" bIns="45720" rtlCol="0" anchor="t">
            <a:noAutofit/>
          </a:bodyPr>
          <a:lstStyle/>
          <a:p>
            <a:pPr marL="1371600" lvl="2" indent="-457200"/>
            <a:endParaRPr lang="en-US" dirty="0"/>
          </a:p>
          <a:p>
            <a:r>
              <a:rPr lang="en-US" dirty="0">
                <a:solidFill>
                  <a:schemeClr val="bg1"/>
                </a:solidFill>
                <a:latin typeface="Georgia"/>
                <a:cs typeface="Calibri"/>
              </a:rPr>
              <a:t>Your grandma wants to donate money to your campaign. She lives out of state. She wires the money to your personal bank account. </a:t>
            </a:r>
          </a:p>
          <a:p>
            <a:r>
              <a:rPr lang="en-US" dirty="0">
                <a:solidFill>
                  <a:srgbClr val="FFFFFF"/>
                </a:solidFill>
                <a:latin typeface="Georgia"/>
              </a:rPr>
              <a:t>What do you do? How do you document this item?</a:t>
            </a:r>
          </a:p>
          <a:p>
            <a:pPr lvl="1"/>
            <a:endParaRPr lang="en-US" sz="2800" dirty="0">
              <a:solidFill>
                <a:srgbClr val="FFFFFF"/>
              </a:solidFill>
              <a:latin typeface="Georgia"/>
            </a:endParaRPr>
          </a:p>
          <a:p>
            <a:pPr marL="1371600" lvl="3" indent="0">
              <a:buNone/>
            </a:pPr>
            <a:endParaRPr lang="en-US" sz="2800" dirty="0">
              <a:solidFill>
                <a:srgbClr val="FFFFFF"/>
              </a:solidFill>
              <a:latin typeface="Georgia"/>
            </a:endParaRPr>
          </a:p>
        </p:txBody>
      </p:sp>
    </p:spTree>
    <p:extLst>
      <p:ext uri="{BB962C8B-B14F-4D97-AF65-F5344CB8AC3E}">
        <p14:creationId xmlns:p14="http://schemas.microsoft.com/office/powerpoint/2010/main" val="734543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E818-A1C5-4E85-AD7E-CA22C033E744}"/>
              </a:ext>
            </a:extLst>
          </p:cNvPr>
          <p:cNvSpPr>
            <a:spLocks noGrp="1"/>
          </p:cNvSpPr>
          <p:nvPr>
            <p:ph type="title"/>
          </p:nvPr>
        </p:nvSpPr>
        <p:spPr/>
        <p:txBody>
          <a:bodyPr/>
          <a:lstStyle/>
          <a:p>
            <a:pPr algn="ctr"/>
            <a:r>
              <a:rPr lang="en-US" dirty="0">
                <a:solidFill>
                  <a:schemeClr val="bg1"/>
                </a:solidFill>
                <a:latin typeface="Georgia" panose="02040502050405020303" pitchFamily="18" charset="0"/>
              </a:rPr>
              <a:t> Results</a:t>
            </a:r>
          </a:p>
        </p:txBody>
      </p:sp>
      <p:sp>
        <p:nvSpPr>
          <p:cNvPr id="3" name="Content Placeholder 2">
            <a:extLst>
              <a:ext uri="{FF2B5EF4-FFF2-40B4-BE49-F238E27FC236}">
                <a16:creationId xmlns:a16="http://schemas.microsoft.com/office/drawing/2014/main" id="{E433674B-D193-43B7-8AFA-826644C3844D}"/>
              </a:ext>
            </a:extLst>
          </p:cNvPr>
          <p:cNvSpPr>
            <a:spLocks noGrp="1"/>
          </p:cNvSpPr>
          <p:nvPr>
            <p:ph idx="1"/>
          </p:nvPr>
        </p:nvSpPr>
        <p:spPr/>
        <p:txBody>
          <a:bodyPr/>
          <a:lstStyle/>
          <a:p>
            <a:pPr indent="0"/>
            <a:r>
              <a:rPr lang="en-US" dirty="0">
                <a:solidFill>
                  <a:schemeClr val="bg1"/>
                </a:solidFill>
                <a:latin typeface="Century Schoolbook"/>
              </a:rPr>
              <a:t>Once ASGJ has reviewed all expenditure reports and confirmed results, official results will be published on the ASG website and social media</a:t>
            </a:r>
          </a:p>
          <a:p>
            <a:pPr indent="0"/>
            <a:endParaRPr lang="en-US" dirty="0">
              <a:latin typeface="Century Schoolbook"/>
            </a:endParaRPr>
          </a:p>
          <a:p>
            <a:endParaRPr lang="en-US" dirty="0"/>
          </a:p>
        </p:txBody>
      </p:sp>
    </p:spTree>
    <p:extLst>
      <p:ext uri="{BB962C8B-B14F-4D97-AF65-F5344CB8AC3E}">
        <p14:creationId xmlns:p14="http://schemas.microsoft.com/office/powerpoint/2010/main" val="415717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201057" y="340935"/>
            <a:ext cx="10515600" cy="1325563"/>
          </a:xfrm>
        </p:spPr>
        <p:txBody>
          <a:bodyPr/>
          <a:lstStyle/>
          <a:p>
            <a:r>
              <a:rPr lang="en-US" dirty="0">
                <a:solidFill>
                  <a:schemeClr val="bg1"/>
                </a:solidFill>
                <a:latin typeface="Century"/>
              </a:rPr>
              <a:t>Election Timeline</a:t>
            </a:r>
            <a:endParaRPr lang="en-US" dirty="0">
              <a:solidFill>
                <a:schemeClr val="bg1"/>
              </a:solidFill>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668867" y="1523244"/>
            <a:ext cx="11519504" cy="4351338"/>
          </a:xfrm>
        </p:spPr>
        <p:txBody>
          <a:bodyPr vert="horz" lIns="91440" tIns="45720" rIns="91440" bIns="45720" rtlCol="0" anchor="t">
            <a:normAutofit lnSpcReduction="10000"/>
          </a:bodyPr>
          <a:lstStyle/>
          <a:p>
            <a:pPr fontAlgn="base"/>
            <a:r>
              <a:rPr lang="en-US" dirty="0">
                <a:solidFill>
                  <a:schemeClr val="bg1"/>
                </a:solidFill>
                <a:latin typeface="Century" panose="02040604050505020304" pitchFamily="18" charset="0"/>
              </a:rPr>
              <a:t>Senate Candidate Soft Campaigning begins Feb. </a:t>
            </a:r>
            <a:r>
              <a:rPr lang="en-US" dirty="0" smtClean="0">
                <a:solidFill>
                  <a:schemeClr val="bg1"/>
                </a:solidFill>
                <a:latin typeface="Century" panose="02040604050505020304" pitchFamily="18" charset="0"/>
              </a:rPr>
              <a:t>27</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6 p.m. or upon notification from the Chief Justice</a:t>
            </a:r>
          </a:p>
          <a:p>
            <a:pPr fontAlgn="base"/>
            <a:r>
              <a:rPr lang="en-US" dirty="0">
                <a:solidFill>
                  <a:schemeClr val="bg1"/>
                </a:solidFill>
                <a:latin typeface="Century" panose="02040604050505020304" pitchFamily="18" charset="0"/>
              </a:rPr>
              <a:t>Executive Candidate &amp; Senate Candidate Hard Campaigning begins at 12:01 a.m. on March </a:t>
            </a:r>
            <a:r>
              <a:rPr lang="en-US" dirty="0">
                <a:solidFill>
                  <a:schemeClr val="bg1"/>
                </a:solidFill>
                <a:latin typeface="Century" panose="02040604050505020304" pitchFamily="18" charset="0"/>
              </a:rPr>
              <a:t>2</a:t>
            </a:r>
            <a:r>
              <a:rPr lang="en-US" baseline="30000" dirty="0" smtClean="0">
                <a:solidFill>
                  <a:schemeClr val="bg1"/>
                </a:solidFill>
                <a:latin typeface="Century" panose="02040604050505020304" pitchFamily="18" charset="0"/>
              </a:rPr>
              <a:t>nd</a:t>
            </a:r>
            <a:endParaRPr lang="en-US" dirty="0">
              <a:solidFill>
                <a:schemeClr val="bg1"/>
              </a:solidFill>
              <a:latin typeface="Century" panose="02040604050505020304" pitchFamily="18" charset="0"/>
            </a:endParaRPr>
          </a:p>
          <a:p>
            <a:pPr fontAlgn="base"/>
            <a:r>
              <a:rPr lang="en-US" u="sng" dirty="0">
                <a:solidFill>
                  <a:schemeClr val="bg1"/>
                </a:solidFill>
                <a:latin typeface="Century" panose="02040604050505020304" pitchFamily="18" charset="0"/>
              </a:rPr>
              <a:t>Elections Cookout</a:t>
            </a:r>
            <a:r>
              <a:rPr lang="en-US" dirty="0">
                <a:solidFill>
                  <a:schemeClr val="bg1"/>
                </a:solidFill>
                <a:latin typeface="Century" panose="02040604050505020304" pitchFamily="18" charset="0"/>
              </a:rPr>
              <a:t>: March </a:t>
            </a:r>
            <a:r>
              <a:rPr lang="en-US" dirty="0" smtClean="0">
                <a:solidFill>
                  <a:schemeClr val="bg1"/>
                </a:solidFill>
                <a:latin typeface="Century" panose="02040604050505020304" pitchFamily="18" charset="0"/>
              </a:rPr>
              <a:t>2</a:t>
            </a:r>
            <a:r>
              <a:rPr lang="en-US" baseline="30000" dirty="0" smtClean="0">
                <a:solidFill>
                  <a:schemeClr val="bg1"/>
                </a:solidFill>
                <a:latin typeface="Century" panose="02040604050505020304" pitchFamily="18" charset="0"/>
              </a:rPr>
              <a:t>nd</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11 a.m.-2 p.m.</a:t>
            </a:r>
          </a:p>
          <a:p>
            <a:pPr fontAlgn="base"/>
            <a:r>
              <a:rPr lang="en-US" u="sng" dirty="0">
                <a:solidFill>
                  <a:schemeClr val="bg1"/>
                </a:solidFill>
                <a:latin typeface="Century" panose="02040604050505020304" pitchFamily="18" charset="0"/>
              </a:rPr>
              <a:t>Election</a:t>
            </a:r>
            <a:r>
              <a:rPr lang="en-US" dirty="0">
                <a:solidFill>
                  <a:schemeClr val="bg1"/>
                </a:solidFill>
                <a:latin typeface="Century" panose="02040604050505020304" pitchFamily="18" charset="0"/>
              </a:rPr>
              <a:t>: March </a:t>
            </a:r>
            <a:r>
              <a:rPr lang="en-US" dirty="0" smtClean="0">
                <a:solidFill>
                  <a:schemeClr val="bg1"/>
                </a:solidFill>
                <a:latin typeface="Century" panose="02040604050505020304" pitchFamily="18" charset="0"/>
              </a:rPr>
              <a:t>2</a:t>
            </a:r>
            <a:r>
              <a:rPr lang="en-US" baseline="30000" dirty="0" smtClean="0">
                <a:solidFill>
                  <a:schemeClr val="bg1"/>
                </a:solidFill>
                <a:latin typeface="Century" panose="02040604050505020304" pitchFamily="18" charset="0"/>
              </a:rPr>
              <a:t>nd</a:t>
            </a:r>
            <a:r>
              <a:rPr lang="en-US" dirty="0" smtClean="0">
                <a:solidFill>
                  <a:schemeClr val="bg1"/>
                </a:solidFill>
                <a:latin typeface="Century" panose="02040604050505020304" pitchFamily="18" charset="0"/>
              </a:rPr>
              <a:t>-4</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endParaRPr lang="en-US" dirty="0">
              <a:solidFill>
                <a:schemeClr val="bg1"/>
              </a:solidFill>
              <a:latin typeface="Century" panose="02040604050505020304" pitchFamily="18" charset="0"/>
            </a:endParaRPr>
          </a:p>
          <a:p>
            <a:pPr lvl="1" fontAlgn="base"/>
            <a:r>
              <a:rPr lang="en-US" dirty="0">
                <a:solidFill>
                  <a:schemeClr val="bg1"/>
                </a:solidFill>
                <a:latin typeface="Century" panose="02040604050505020304" pitchFamily="18" charset="0"/>
              </a:rPr>
              <a:t>Voting opens at 9 a.m. on the </a:t>
            </a:r>
            <a:r>
              <a:rPr lang="en-US" dirty="0" smtClean="0">
                <a:solidFill>
                  <a:schemeClr val="bg1"/>
                </a:solidFill>
                <a:latin typeface="Century" panose="02040604050505020304" pitchFamily="18" charset="0"/>
              </a:rPr>
              <a:t>2</a:t>
            </a:r>
            <a:r>
              <a:rPr lang="en-US" baseline="30000" dirty="0" smtClean="0">
                <a:solidFill>
                  <a:schemeClr val="bg1"/>
                </a:solidFill>
                <a:latin typeface="Century" panose="02040604050505020304" pitchFamily="18" charset="0"/>
              </a:rPr>
              <a:t>nd</a:t>
            </a:r>
            <a:endParaRPr lang="en-US" dirty="0">
              <a:solidFill>
                <a:schemeClr val="bg1"/>
              </a:solidFill>
              <a:latin typeface="Century" panose="02040604050505020304" pitchFamily="18" charset="0"/>
            </a:endParaRPr>
          </a:p>
          <a:p>
            <a:pPr lvl="1" fontAlgn="base"/>
            <a:r>
              <a:rPr lang="en-US" dirty="0">
                <a:solidFill>
                  <a:schemeClr val="bg1"/>
                </a:solidFill>
                <a:latin typeface="Century" panose="02040604050505020304" pitchFamily="18" charset="0"/>
              </a:rPr>
              <a:t>Voting closes at 4 p.m. on the </a:t>
            </a:r>
            <a:r>
              <a:rPr lang="en-US" dirty="0" smtClean="0">
                <a:solidFill>
                  <a:schemeClr val="bg1"/>
                </a:solidFill>
                <a:latin typeface="Century" panose="02040604050505020304" pitchFamily="18" charset="0"/>
              </a:rPr>
              <a:t>4</a:t>
            </a:r>
            <a:r>
              <a:rPr lang="en-US" baseline="30000" dirty="0" smtClean="0">
                <a:solidFill>
                  <a:schemeClr val="bg1"/>
                </a:solidFill>
                <a:latin typeface="Century" panose="02040604050505020304" pitchFamily="18" charset="0"/>
              </a:rPr>
              <a:t>th </a:t>
            </a:r>
            <a:r>
              <a:rPr lang="en-US" dirty="0">
                <a:solidFill>
                  <a:schemeClr val="bg1"/>
                </a:solidFill>
                <a:latin typeface="Century" panose="02040604050505020304" pitchFamily="18" charset="0"/>
              </a:rPr>
              <a:t>(All campaigning ends)</a:t>
            </a:r>
          </a:p>
          <a:p>
            <a:pPr fontAlgn="base"/>
            <a:r>
              <a:rPr lang="en-US" u="sng" dirty="0">
                <a:solidFill>
                  <a:schemeClr val="bg1"/>
                </a:solidFill>
                <a:latin typeface="Century" panose="02040604050505020304" pitchFamily="18" charset="0"/>
              </a:rPr>
              <a:t>Senate and Executive Elections Expenditure Report Deadline</a:t>
            </a:r>
            <a:r>
              <a:rPr lang="en-US" dirty="0">
                <a:solidFill>
                  <a:schemeClr val="bg1"/>
                </a:solidFill>
                <a:latin typeface="Century" panose="02040604050505020304" pitchFamily="18" charset="0"/>
              </a:rPr>
              <a:t>: March </a:t>
            </a:r>
            <a:r>
              <a:rPr lang="en-US" dirty="0">
                <a:solidFill>
                  <a:schemeClr val="bg1"/>
                </a:solidFill>
                <a:latin typeface="Century" panose="02040604050505020304" pitchFamily="18" charset="0"/>
              </a:rPr>
              <a:t>5</a:t>
            </a:r>
            <a:r>
              <a:rPr lang="en-US" baseline="30000" dirty="0" smtClean="0">
                <a:solidFill>
                  <a:schemeClr val="bg1"/>
                </a:solidFill>
                <a:latin typeface="Century" panose="02040604050505020304" pitchFamily="18" charset="0"/>
              </a:rPr>
              <a:t>th</a:t>
            </a:r>
            <a:r>
              <a:rPr lang="en-US" dirty="0" smtClean="0">
                <a:solidFill>
                  <a:schemeClr val="bg1"/>
                </a:solidFill>
                <a:latin typeface="Century" panose="02040604050505020304" pitchFamily="18" charset="0"/>
              </a:rPr>
              <a:t> </a:t>
            </a:r>
            <a:r>
              <a:rPr lang="en-US" dirty="0">
                <a:solidFill>
                  <a:schemeClr val="bg1"/>
                </a:solidFill>
                <a:latin typeface="Century" panose="02040604050505020304" pitchFamily="18" charset="0"/>
              </a:rPr>
              <a:t>at NOON</a:t>
            </a:r>
          </a:p>
          <a:p>
            <a:endParaRPr lang="en-US" dirty="0">
              <a:solidFill>
                <a:schemeClr val="bg1"/>
              </a:solidFill>
              <a:latin typeface="Century"/>
            </a:endParaRPr>
          </a:p>
        </p:txBody>
      </p:sp>
    </p:spTree>
    <p:extLst>
      <p:ext uri="{BB962C8B-B14F-4D97-AF65-F5344CB8AC3E}">
        <p14:creationId xmlns:p14="http://schemas.microsoft.com/office/powerpoint/2010/main" val="3972964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4294329" y="2204396"/>
            <a:ext cx="12269636" cy="1368694"/>
          </a:xfrm>
        </p:spPr>
        <p:txBody>
          <a:bodyPr/>
          <a:lstStyle/>
          <a:p>
            <a:r>
              <a:rPr lang="en-US">
                <a:solidFill>
                  <a:schemeClr val="bg1"/>
                </a:solidFill>
                <a:latin typeface="Century"/>
              </a:rPr>
              <a:t>Questions?</a:t>
            </a:r>
            <a:endParaRPr lang="en-US" dirty="0">
              <a:solidFill>
                <a:schemeClr val="bg1"/>
              </a:solidFill>
              <a:latin typeface="Century"/>
            </a:endParaRPr>
          </a:p>
        </p:txBody>
      </p:sp>
    </p:spTree>
    <p:extLst>
      <p:ext uri="{BB962C8B-B14F-4D97-AF65-F5344CB8AC3E}">
        <p14:creationId xmlns:p14="http://schemas.microsoft.com/office/powerpoint/2010/main" val="391824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59053-8744-477F-AE21-89EBE0F1F538}"/>
              </a:ext>
            </a:extLst>
          </p:cNvPr>
          <p:cNvSpPr>
            <a:spLocks noGrp="1"/>
          </p:cNvSpPr>
          <p:nvPr>
            <p:ph type="title"/>
          </p:nvPr>
        </p:nvSpPr>
        <p:spPr/>
        <p:txBody>
          <a:bodyPr/>
          <a:lstStyle/>
          <a:p>
            <a:r>
              <a:rPr lang="en-US" dirty="0">
                <a:solidFill>
                  <a:schemeClr val="bg1"/>
                </a:solidFill>
                <a:latin typeface="Century"/>
                <a:cs typeface="Calibri Light"/>
              </a:rPr>
              <a:t>Role</a:t>
            </a:r>
            <a:r>
              <a:rPr lang="en-US" dirty="0">
                <a:solidFill>
                  <a:schemeClr val="bg1"/>
                </a:solidFill>
                <a:latin typeface="Century"/>
              </a:rPr>
              <a:t> of Senate: Duties &amp; Expectations</a:t>
            </a:r>
            <a:endParaRPr lang="en-US" dirty="0">
              <a:solidFill>
                <a:schemeClr val="bg1"/>
              </a:solidFill>
            </a:endParaRPr>
          </a:p>
        </p:txBody>
      </p:sp>
      <p:sp>
        <p:nvSpPr>
          <p:cNvPr id="3" name="Content Placeholder 2">
            <a:extLst>
              <a:ext uri="{FF2B5EF4-FFF2-40B4-BE49-F238E27FC236}">
                <a16:creationId xmlns:a16="http://schemas.microsoft.com/office/drawing/2014/main" id="{747E6094-E6F5-4F42-BD5E-E3FBCE55B069}"/>
              </a:ext>
            </a:extLst>
          </p:cNvPr>
          <p:cNvSpPr>
            <a:spLocks noGrp="1"/>
          </p:cNvSpPr>
          <p:nvPr>
            <p:ph idx="1"/>
          </p:nvPr>
        </p:nvSpPr>
        <p:spPr>
          <a:xfrm>
            <a:off x="2066925" y="1652588"/>
            <a:ext cx="10515600" cy="4351338"/>
          </a:xfrm>
        </p:spPr>
        <p:txBody>
          <a:bodyPr>
            <a:normAutofit fontScale="92500" lnSpcReduction="10000"/>
          </a:bodyPr>
          <a:lstStyle/>
          <a:p>
            <a:pPr indent="0"/>
            <a:r>
              <a:rPr lang="en-US" dirty="0">
                <a:solidFill>
                  <a:schemeClr val="bg1"/>
                </a:solidFill>
                <a:latin typeface="Century Schoolbook"/>
              </a:rPr>
              <a:t>Represent the voice of the student body</a:t>
            </a:r>
          </a:p>
          <a:p>
            <a:pPr indent="0"/>
            <a:r>
              <a:rPr lang="en-US" dirty="0">
                <a:solidFill>
                  <a:schemeClr val="bg1"/>
                </a:solidFill>
                <a:latin typeface="Century Schoolbook"/>
              </a:rPr>
              <a:t>Propose bills and resolutions to solve issues on campus or support campus improvements</a:t>
            </a:r>
          </a:p>
          <a:p>
            <a:pPr indent="0"/>
            <a:r>
              <a:rPr lang="en-US" dirty="0">
                <a:solidFill>
                  <a:schemeClr val="bg1"/>
                </a:solidFill>
                <a:latin typeface="Century Schoolbook"/>
              </a:rPr>
              <a:t>Serve on senate committees focused on specific issues</a:t>
            </a:r>
          </a:p>
          <a:p>
            <a:pPr indent="0"/>
            <a:r>
              <a:rPr lang="en-US" dirty="0">
                <a:solidFill>
                  <a:schemeClr val="bg1"/>
                </a:solidFill>
                <a:latin typeface="Century Schoolbook"/>
              </a:rPr>
              <a:t>Attend weekly senate meetings, every Tuesday at 6 p.m.</a:t>
            </a:r>
          </a:p>
          <a:p>
            <a:pPr indent="0"/>
            <a:r>
              <a:rPr lang="en-US" dirty="0">
                <a:solidFill>
                  <a:schemeClr val="bg1"/>
                </a:solidFill>
                <a:latin typeface="Century Schoolbook"/>
              </a:rPr>
              <a:t>Meet with fellow senators outside of senate as needed to collaborate on legislation</a:t>
            </a:r>
          </a:p>
          <a:p>
            <a:pPr indent="0"/>
            <a:r>
              <a:rPr lang="en-US" dirty="0">
                <a:solidFill>
                  <a:schemeClr val="bg1"/>
                </a:solidFill>
                <a:latin typeface="Century Schoolbook"/>
              </a:rPr>
              <a:t>Communicate with administrators, faculty, and staff about legislation ideas and campus issues</a:t>
            </a:r>
          </a:p>
          <a:p>
            <a:pPr indent="0"/>
            <a:r>
              <a:rPr lang="en-US" dirty="0">
                <a:solidFill>
                  <a:schemeClr val="bg1"/>
                </a:solidFill>
                <a:latin typeface="Century Schoolbook"/>
              </a:rPr>
              <a:t>Support fellow ASG branches by attending ASG and partner events, tabling, and volunteering</a:t>
            </a:r>
          </a:p>
          <a:p>
            <a:endParaRPr lang="en-US" dirty="0"/>
          </a:p>
        </p:txBody>
      </p:sp>
    </p:spTree>
    <p:extLst>
      <p:ext uri="{BB962C8B-B14F-4D97-AF65-F5344CB8AC3E}">
        <p14:creationId xmlns:p14="http://schemas.microsoft.com/office/powerpoint/2010/main" val="168112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a:solidFill>
                  <a:schemeClr val="bg1"/>
                </a:solidFill>
                <a:latin typeface="Century"/>
              </a:rPr>
              <a:t>Campaigning</a:t>
            </a:r>
            <a:endParaRPr lang="en-US" dirty="0">
              <a:solidFill>
                <a:schemeClr val="bg1"/>
              </a:solidFill>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717248" y="1293435"/>
            <a:ext cx="11519504" cy="4351338"/>
          </a:xfrm>
        </p:spPr>
        <p:txBody>
          <a:bodyPr vert="horz" lIns="91440" tIns="45720" rIns="91440" bIns="45720" rtlCol="0" anchor="t">
            <a:normAutofit lnSpcReduction="10000"/>
          </a:bodyPr>
          <a:lstStyle/>
          <a:p>
            <a:r>
              <a:rPr lang="en-US" dirty="0">
                <a:solidFill>
                  <a:schemeClr val="bg1"/>
                </a:solidFill>
                <a:latin typeface="Century"/>
                <a:cs typeface="Calibri"/>
              </a:rPr>
              <a:t>        “Soft” campaigning is allowed to begin on Thursday, February 28</a:t>
            </a:r>
            <a:r>
              <a:rPr lang="en-US" baseline="30000" dirty="0">
                <a:solidFill>
                  <a:schemeClr val="bg1"/>
                </a:solidFill>
                <a:latin typeface="Century"/>
                <a:cs typeface="Calibri"/>
              </a:rPr>
              <a:t>th</a:t>
            </a:r>
            <a:r>
              <a:rPr lang="en-US" dirty="0">
                <a:solidFill>
                  <a:schemeClr val="bg1"/>
                </a:solidFill>
                <a:latin typeface="Century"/>
                <a:cs typeface="Calibri"/>
              </a:rPr>
              <a:t>, 2019 at 6:00 p.m. or upon notification from the Chief Justice.  You may spread the word of your candidacy for Senate at this time and garner support from the campus community via word of mouth, social media, and digital outlets.</a:t>
            </a:r>
          </a:p>
          <a:p>
            <a:pPr lvl="1"/>
            <a:r>
              <a:rPr lang="en-US" dirty="0">
                <a:solidFill>
                  <a:schemeClr val="bg1"/>
                </a:solidFill>
                <a:latin typeface="Century"/>
                <a:cs typeface="Calibri"/>
              </a:rPr>
              <a:t>No physical materials may be distributed during soft campaigning (e.g., banners, posters, yard signs, chalking, handouts)</a:t>
            </a:r>
            <a:endParaRPr lang="en-US" dirty="0">
              <a:solidFill>
                <a:schemeClr val="bg1"/>
              </a:solidFill>
              <a:cs typeface="Calibri"/>
            </a:endParaRPr>
          </a:p>
          <a:p>
            <a:r>
              <a:rPr lang="en-US" dirty="0">
                <a:solidFill>
                  <a:schemeClr val="bg1"/>
                </a:solidFill>
                <a:latin typeface="Century"/>
                <a:cs typeface="Calibri"/>
              </a:rPr>
              <a:t>ASGJ mandates that candidates will refrain from distributing or placing materials, of any kind, until March 4</a:t>
            </a:r>
            <a:r>
              <a:rPr lang="en-US" baseline="30000" dirty="0">
                <a:solidFill>
                  <a:schemeClr val="bg1"/>
                </a:solidFill>
                <a:latin typeface="Century"/>
                <a:cs typeface="Calibri"/>
              </a:rPr>
              <a:t>th</a:t>
            </a:r>
            <a:r>
              <a:rPr lang="en-US" dirty="0">
                <a:solidFill>
                  <a:schemeClr val="bg1"/>
                </a:solidFill>
                <a:latin typeface="Century"/>
                <a:cs typeface="Calibri"/>
              </a:rPr>
              <a:t>, 2019 at 12:01 AM CT.  At this time, all approved methods of campaigning will be permitted.  </a:t>
            </a:r>
            <a:endParaRPr lang="en-US" dirty="0">
              <a:solidFill>
                <a:schemeClr val="bg1"/>
              </a:solidFill>
              <a:cs typeface="Calibri"/>
            </a:endParaRPr>
          </a:p>
          <a:p>
            <a:endParaRPr lang="en-US" dirty="0">
              <a:solidFill>
                <a:schemeClr val="bg1"/>
              </a:solidFill>
              <a:latin typeface="Century"/>
              <a:cs typeface="Calibri"/>
            </a:endParaRPr>
          </a:p>
          <a:p>
            <a:endParaRPr lang="en-US" dirty="0">
              <a:solidFill>
                <a:schemeClr val="bg1"/>
              </a:solidFill>
              <a:latin typeface="Century"/>
            </a:endParaRPr>
          </a:p>
        </p:txBody>
      </p:sp>
    </p:spTree>
    <p:extLst>
      <p:ext uri="{BB962C8B-B14F-4D97-AF65-F5344CB8AC3E}">
        <p14:creationId xmlns:p14="http://schemas.microsoft.com/office/powerpoint/2010/main" val="28703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a:solidFill>
                  <a:schemeClr val="bg1"/>
                </a:solidFill>
                <a:latin typeface="Century"/>
              </a:rPr>
              <a:t>Voting &amp; the Ballot</a:t>
            </a:r>
            <a:endParaRPr lang="en-US" dirty="0">
              <a:solidFill>
                <a:schemeClr val="bg1"/>
              </a:solidFill>
            </a:endParaRP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717248" y="1293435"/>
            <a:ext cx="11519504" cy="4351338"/>
          </a:xfrm>
        </p:spPr>
        <p:txBody>
          <a:bodyPr vert="horz" lIns="91440" tIns="45720" rIns="91440" bIns="45720" rtlCol="0" anchor="t">
            <a:normAutofit/>
          </a:bodyPr>
          <a:lstStyle/>
          <a:p>
            <a:r>
              <a:rPr lang="en-US" sz="2400">
                <a:solidFill>
                  <a:schemeClr val="bg1"/>
                </a:solidFill>
                <a:latin typeface="Century"/>
                <a:cs typeface="Calibri"/>
              </a:rPr>
              <a:t>All Students enrolled in at least one (1) credit hour at the University of Arkansas are eligible to vote. </a:t>
            </a:r>
          </a:p>
          <a:p>
            <a:r>
              <a:rPr lang="en-US" sz="2400">
                <a:solidFill>
                  <a:schemeClr val="bg1"/>
                </a:solidFill>
                <a:latin typeface="Century"/>
                <a:cs typeface="Calibri"/>
              </a:rPr>
              <a:t>Write in candidates will not be accepted. </a:t>
            </a:r>
          </a:p>
          <a:p>
            <a:r>
              <a:rPr lang="en-US" sz="2400">
                <a:solidFill>
                  <a:schemeClr val="bg1"/>
                </a:solidFill>
                <a:latin typeface="Century"/>
                <a:cs typeface="Calibri"/>
              </a:rPr>
              <a:t>The order of Candidates on the ballot shall appear in randomized order by last name. </a:t>
            </a:r>
            <a:endParaRPr lang="en-US" sz="2400">
              <a:solidFill>
                <a:schemeClr val="bg1"/>
              </a:solidFill>
              <a:cs typeface="Calibri"/>
            </a:endParaRPr>
          </a:p>
          <a:p>
            <a:endParaRPr lang="en-US"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endParaRPr>
          </a:p>
        </p:txBody>
      </p:sp>
    </p:spTree>
    <p:extLst>
      <p:ext uri="{BB962C8B-B14F-4D97-AF65-F5344CB8AC3E}">
        <p14:creationId xmlns:p14="http://schemas.microsoft.com/office/powerpoint/2010/main" val="334191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dirty="0">
                <a:solidFill>
                  <a:schemeClr val="bg1"/>
                </a:solidFill>
                <a:latin typeface="Century"/>
              </a:rPr>
              <a:t>Rules &amp; Regulations</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402772" y="1253331"/>
            <a:ext cx="11519504" cy="4351338"/>
          </a:xfrm>
        </p:spPr>
        <p:txBody>
          <a:bodyPr vert="horz" lIns="91440" tIns="45720" rIns="91440" bIns="45720" rtlCol="0" anchor="t">
            <a:normAutofit/>
          </a:bodyPr>
          <a:lstStyle/>
          <a:p>
            <a:pPr indent="0"/>
            <a:r>
              <a:rPr lang="en-US" dirty="0">
                <a:solidFill>
                  <a:schemeClr val="bg1"/>
                </a:solidFill>
                <a:latin typeface="Century Schoolbook"/>
              </a:rPr>
              <a:t>All candidates must follow rules outlined in the Elections Packet and ASG Code &amp; Constitution, especially Article VI, Section 2 of the ASG Constitution and Title VII, Sections 1, 2, 5, 7, 8, 9, 10 of the ASG Code</a:t>
            </a:r>
          </a:p>
          <a:p>
            <a:pPr indent="0"/>
            <a:r>
              <a:rPr lang="en-US" dirty="0">
                <a:solidFill>
                  <a:schemeClr val="bg1"/>
                </a:solidFill>
                <a:latin typeface="Century Schoolbook"/>
              </a:rPr>
              <a:t>Take time to familiarize yourself with the Elections Packet and go over ASG's policies on Elections</a:t>
            </a:r>
          </a:p>
          <a:p>
            <a:pPr lvl="1">
              <a:buAutoNum type="arabicPeriod"/>
            </a:pPr>
            <a:endParaRPr lang="en-US" dirty="0">
              <a:latin typeface="Century"/>
              <a:cs typeface="Calibri"/>
            </a:endParaRPr>
          </a:p>
          <a:p>
            <a:pPr lvl="1">
              <a:buAutoNum type="arabicPeriod"/>
            </a:pPr>
            <a:endParaRPr lang="en-US" dirty="0">
              <a:latin typeface="Century"/>
              <a:cs typeface="Calibri"/>
            </a:endParaRPr>
          </a:p>
          <a:p>
            <a:endParaRPr lang="en-US" sz="2400"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endParaRPr>
          </a:p>
        </p:txBody>
      </p:sp>
    </p:spTree>
    <p:extLst>
      <p:ext uri="{BB962C8B-B14F-4D97-AF65-F5344CB8AC3E}">
        <p14:creationId xmlns:p14="http://schemas.microsoft.com/office/powerpoint/2010/main" val="1831178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4572-5F80-4345-B5D7-3E46CA844507}"/>
              </a:ext>
            </a:extLst>
          </p:cNvPr>
          <p:cNvSpPr>
            <a:spLocks noGrp="1"/>
          </p:cNvSpPr>
          <p:nvPr>
            <p:ph type="title"/>
          </p:nvPr>
        </p:nvSpPr>
        <p:spPr>
          <a:xfrm>
            <a:off x="1406676" y="38554"/>
            <a:ext cx="10515600" cy="1325563"/>
          </a:xfrm>
        </p:spPr>
        <p:txBody>
          <a:bodyPr/>
          <a:lstStyle/>
          <a:p>
            <a:r>
              <a:rPr lang="en-US" dirty="0">
                <a:solidFill>
                  <a:schemeClr val="bg1"/>
                </a:solidFill>
                <a:latin typeface="Century"/>
              </a:rPr>
              <a:t>Rules &amp; Regulations</a:t>
            </a:r>
          </a:p>
        </p:txBody>
      </p:sp>
      <p:sp>
        <p:nvSpPr>
          <p:cNvPr id="3" name="Content Placeholder 2">
            <a:extLst>
              <a:ext uri="{FF2B5EF4-FFF2-40B4-BE49-F238E27FC236}">
                <a16:creationId xmlns:a16="http://schemas.microsoft.com/office/drawing/2014/main" id="{22B8E384-8ED1-4257-8AC8-AE6807F97830}"/>
              </a:ext>
            </a:extLst>
          </p:cNvPr>
          <p:cNvSpPr>
            <a:spLocks noGrp="1"/>
          </p:cNvSpPr>
          <p:nvPr>
            <p:ph idx="1"/>
          </p:nvPr>
        </p:nvSpPr>
        <p:spPr>
          <a:xfrm>
            <a:off x="173419" y="1307812"/>
            <a:ext cx="11519504" cy="4351338"/>
          </a:xfrm>
        </p:spPr>
        <p:txBody>
          <a:bodyPr vert="horz" lIns="91440" tIns="45720" rIns="91440" bIns="45720" rtlCol="0" anchor="t">
            <a:normAutofit fontScale="85000" lnSpcReduction="10000"/>
          </a:bodyPr>
          <a:lstStyle/>
          <a:p>
            <a:pPr marL="914400" lvl="2" indent="-457200"/>
            <a:r>
              <a:rPr lang="en-US" sz="2600" dirty="0">
                <a:solidFill>
                  <a:schemeClr val="bg1"/>
                </a:solidFill>
                <a:latin typeface="Century"/>
                <a:cs typeface="Calibri"/>
              </a:rPr>
              <a:t>Campaigning shall be defined as an attempt to influence the decision or opinion of a voter in regard to the election. </a:t>
            </a:r>
          </a:p>
          <a:p>
            <a:pPr lvl="1"/>
            <a:r>
              <a:rPr lang="en-US" dirty="0">
                <a:solidFill>
                  <a:schemeClr val="bg1"/>
                </a:solidFill>
                <a:latin typeface="Century"/>
                <a:cs typeface="Calibri"/>
              </a:rPr>
              <a:t>All candidates must complete the registration process. </a:t>
            </a:r>
            <a:endParaRPr lang="en-US" dirty="0">
              <a:solidFill>
                <a:schemeClr val="bg1"/>
              </a:solidFill>
              <a:latin typeface="Calibri"/>
              <a:cs typeface="Calibri"/>
            </a:endParaRPr>
          </a:p>
          <a:p>
            <a:pPr lvl="1"/>
            <a:r>
              <a:rPr lang="en-US" dirty="0">
                <a:solidFill>
                  <a:schemeClr val="bg1"/>
                </a:solidFill>
                <a:latin typeface="Century"/>
                <a:cs typeface="Calibri"/>
              </a:rPr>
              <a:t> During the official time when the election is being conducted, no campaigning shall occur within twenty-five (25) feet of any computer lab on campus, including the general access labs, any departmental labs, or any labs in residence halls, or Greek living units. Additionally, campaigning shall not occur within fifty (50) feet of the official ASG sponsored polling stations. Polling station locations shall be announced no later than the candidate orientation session. The twenty-five (25) feet rule shall only apply to computer labs on the same building floor or level that the candidate is campaigning on; it does not apply to the vertical plane</a:t>
            </a:r>
            <a:endParaRPr lang="en-US" dirty="0">
              <a:solidFill>
                <a:schemeClr val="bg1"/>
              </a:solidFill>
              <a:latin typeface="Calibri"/>
              <a:cs typeface="Calibri"/>
            </a:endParaRPr>
          </a:p>
          <a:p>
            <a:pPr lvl="1"/>
            <a:r>
              <a:rPr lang="en-US" dirty="0">
                <a:solidFill>
                  <a:schemeClr val="bg1"/>
                </a:solidFill>
                <a:latin typeface="Century"/>
                <a:cs typeface="Calibri"/>
              </a:rPr>
              <a:t>Candidates and any member of campaign staffs are prohibited from setting up computers or laptops for the purpose of establishing a polling station. A polling station shall be defined as areas any computer that accesses the University network for the purpose of casting a vote and/or submitting a ballot. </a:t>
            </a:r>
            <a:endParaRPr lang="en-US" dirty="0">
              <a:solidFill>
                <a:schemeClr val="bg1"/>
              </a:solidFill>
              <a:latin typeface="Calibri"/>
              <a:cs typeface="Calibri"/>
            </a:endParaRPr>
          </a:p>
          <a:p>
            <a:pPr marL="1028700" lvl="1" indent="-342900"/>
            <a:r>
              <a:rPr lang="en-US" dirty="0">
                <a:solidFill>
                  <a:schemeClr val="bg1"/>
                </a:solidFill>
                <a:latin typeface="Century"/>
                <a:cs typeface="Calibri"/>
              </a:rPr>
              <a:t>ASG Judicial reserves the right to establish and operate an on-campus polling station.</a:t>
            </a:r>
            <a:endParaRPr lang="en-US" dirty="0">
              <a:solidFill>
                <a:schemeClr val="bg1"/>
              </a:solidFill>
              <a:latin typeface="Calibri"/>
              <a:cs typeface="Calibri"/>
            </a:endParaRPr>
          </a:p>
          <a:p>
            <a:pPr lvl="1">
              <a:buAutoNum type="arabicPeriod"/>
            </a:pPr>
            <a:endParaRPr lang="en-US" dirty="0">
              <a:latin typeface="Century"/>
              <a:cs typeface="Calibri"/>
            </a:endParaRPr>
          </a:p>
          <a:p>
            <a:pPr lvl="1">
              <a:buAutoNum type="arabicPeriod"/>
            </a:pPr>
            <a:endParaRPr lang="en-US" dirty="0">
              <a:latin typeface="Century"/>
              <a:cs typeface="Calibri"/>
            </a:endParaRPr>
          </a:p>
          <a:p>
            <a:endParaRPr lang="en-US" sz="2400"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cs typeface="Calibri"/>
            </a:endParaRPr>
          </a:p>
          <a:p>
            <a:endParaRPr lang="en-US" dirty="0">
              <a:solidFill>
                <a:schemeClr val="bg1"/>
              </a:solidFill>
              <a:latin typeface="Century"/>
            </a:endParaRPr>
          </a:p>
        </p:txBody>
      </p:sp>
    </p:spTree>
    <p:extLst>
      <p:ext uri="{BB962C8B-B14F-4D97-AF65-F5344CB8AC3E}">
        <p14:creationId xmlns:p14="http://schemas.microsoft.com/office/powerpoint/2010/main" val="1293669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SessionQuestionData>
  <AllQuestions/>
</SessionQuestionData>
</file>

<file path=customXml/item10.xml><?xml version="1.0" encoding="utf-8"?>
<SessionSlideDescriptorData/>
</file>

<file path=customXml/item11.xml><?xml version="1.0" encoding="utf-8"?>
<SessionPresentationSettingsData>
  <Settings>
    <answerbulletformat>Numeric</answerbulletformat>
    <pointstoclock>No</pointstoclock>
    <answernowautoinsert>No</answernowautoinsert>
    <answernowstyle>Explosion</answernowstyle>
    <answernowtext>Answer Now</answernowtext>
    <chartcolors>Use PowerPoint Color Scheme</chartcolors>
    <charttype>Vertical</charttype>
    <correctanswerindicator>Checkmark</correctanswerindicator>
    <countdownautoinsert>Yes</countdownautoinsert>
    <countdownseconds>10</countdownseconds>
    <countdownsound>TicToc.wav</countdownsound>
    <countdownstyle>Stopwatch</countdownstyle>
    <gridautoinsert>No</gridautoinsert>
    <gridfillstyle>Answered</gridfillstyle>
    <gridfillcolor>255,255,0</gridfillcolor>
    <chartmodel>3D</chartmodel>
    <simulatedvotecount>50</simulatedvotecount>
    <gridcolor>176,216,255</gridcolor>
    <gridalternatecolor>62,158,255</gridalternatecolor>
    <gridincorrectcolor/>
    <gridopacity>100%</gridopacity>
    <gridtextstyle>Keypad #</gridtextstyle>
    <inputsource>Response Devices</inputsource>
    <userpreferredinputsource/>
    <multipleresponsedivisor># of Responses</multipleresponsedivisor>
    <participantsleaderboard>5</participantsleaderboard>
    <percentagedecimalplaces>0</percentagedecimalplaces>
    <responsecounterautoinsert>Yes</responsecounterautoinsert>
    <responsecounterstyle>Circle</responsecounterstyle>
    <responsecountertextcolor>0,0,0</responsecountertextcolor>
    <responsecounterfillcolor>79,129,189</responsecounterfillcolor>
    <responsecounterbordercolor>56,93,138</responsecounterbordercolor>
    <responsecounterdisplayvalue># of Votes Received</responsecounterdisplayvalue>
    <insertobjectusingcolor>Blue</insertobjectusingcolor>
    <showresults>Yes</showresults>
    <teamcolors>User Defined</teamcolors>
    <teamidentificationtype>None</teamidentificationtype>
    <teamscoringtype>Voting pads only</teamscoringtype>
    <teamscoringdecimalplaces>0</teamscoringdecimalplaces>
    <teamidentificationitem/>
    <teamsleaderboard>5</teamsleaderboard>
    <teamname1/>
    <teamname2/>
    <teamname3/>
    <teamname4/>
    <teamname5/>
    <teamname6/>
    <teamname7/>
    <teamname8/>
    <teamname9/>
    <teamname10/>
    <showcontrolbar>Slides with EZ-VOTE Objects</showcontrolbar>
    <defaultcorrectpointvalue>100</defaultcorrectpointvalue>
    <defaultincorrectpointvalue>0</defaultincorrectpointvalue>
    <chartcolor1>187,224,227</chartcolor1>
    <chartcolor2>51,51,153</chartcolor2>
    <chartcolor3>0,153,153</chartcolor3>
    <chartcolor4>153,204,0</chartcolor4>
    <chartcolor5>128,128,128</chartcolor5>
    <chartcolor6>0,0,0</chartcolor6>
    <chartcolor7>0,102,204</chartcolor7>
    <chartcolor8>204,204,255</chartcolor8>
    <chartcolor9>255,0,0</chartcolor9>
    <chartcolor10>255,255,0</chartcolor10>
    <teamcolor1>187,224,227</teamcolor1>
    <teamcolor2>51,51,153</teamcolor2>
    <teamcolor3>0,153,153</teamcolor3>
    <teamcolor4>153,204,0</teamcolor4>
    <teamcolor5>128,128,128</teamcolor5>
    <teamcolor6>0,0,0</teamcolor6>
    <teamcolor7>0,102,204</teamcolor7>
    <teamcolor8>204,204,255</teamcolor8>
    <teamcolor9>255,0,0</teamcolor9>
    <teamcolor10>255,255,0</teamcolor10>
    <displayanswerimagesduringvote>Yes</displayanswerimagesduringvote>
    <displayanswerimageswithresponses>Yes</displayanswerimageswithresponses>
    <displayanswertextduringvote>Yes</displayanswertextduringvote>
    <displayanswertextwithresponses>Yes</displayanswertextwithresponses>
    <questionslideid/>
    <controlbarstate>Expanded</controlbarstate>
    <isgridcolorknowncolor>No</isgridcolorknowncolor>
    <gridcolorname>255,255,0</gridcolorname>
    <autorec/>
    <autorectimeintrvl/>
    <chartvotesview>Percent Raw</chartvotesview>
    <chartlabelscolor>0,0,0</chartlabelscolor>
    <ischartlabelcolorknowncolor/>
    <chartlabelcolorname/>
    <chartxaxislabeltype>Full Text</chartxaxislabeltype>
    <controlbarposition>Top Left</controlbarposition>
    <teamscoreordertype>Ordinal order</teamscoreordertype>
    <legend>Show</legend>
    <bars>Show</bars>
  </Settings>
</SessionPresentationSettingsData>
</file>

<file path=customXml/item12.xml><?xml version="1.0" encoding="utf-8"?>
<SessionSlideSettingsData>
  <Settings/>
</SessionSlideSettingsData>
</file>

<file path=customXml/item13.xml><?xml version="1.0" encoding="utf-8"?>
<TeamNamesData>
  <TeamNames/>
</TeamNamesData>
</file>

<file path=customXml/item14.xml><?xml version="1.0" encoding="utf-8"?>
<SessionSlideMasterData>
  <SlideMaster/>
</SessionSlideMasterData>
</file>

<file path=customXml/item15.xml><?xml version="1.0" encoding="utf-8"?>
<SessionResponseGridSettings>
  <AllResponseGridSettings/>
</SessionResponseGridSettings>
</file>

<file path=customXml/item16.xml><?xml version="1.0" encoding="utf-8"?>
<TextingSlideData/>
</file>

<file path=customXml/item2.xml><?xml version="1.0" encoding="utf-8"?>
<SessionAnswerData>
  <AllAnswers/>
</SessionAnswerData>
</file>

<file path=customXml/item3.xml><?xml version="1.0" encoding="utf-8"?>
<SessionResponseData/>
</file>

<file path=customXml/item4.xml><?xml version="1.0" encoding="utf-8"?>
<SessionRankData/>
</file>

<file path=customXml/item5.xml><?xml version="1.0" encoding="utf-8"?>
<SessionParticipantData/>
</file>

<file path=customXml/item6.xml><?xml version="1.0" encoding="utf-8"?>
<ParticipantInfoData/>
</file>

<file path=customXml/item7.xml><?xml version="1.0" encoding="utf-8"?>
<CustomFieldInfoData/>
</file>

<file path=customXml/item8.xml><?xml version="1.0" encoding="utf-8"?>
<SessionCloseEndedDescriptorsData/>
</file>

<file path=customXml/item9.xml><?xml version="1.0" encoding="utf-8"?>
<SessionGroupWeightData/>
</file>

<file path=customXml/itemProps1.xml><?xml version="1.0" encoding="utf-8"?>
<ds:datastoreItem xmlns:ds="http://schemas.openxmlformats.org/officeDocument/2006/customXml" ds:itemID="{82677A74-2489-401F-AD86-806C29ECAD10}">
  <ds:schemaRefs/>
</ds:datastoreItem>
</file>

<file path=customXml/itemProps10.xml><?xml version="1.0" encoding="utf-8"?>
<ds:datastoreItem xmlns:ds="http://schemas.openxmlformats.org/officeDocument/2006/customXml" ds:itemID="{7912154A-06DB-41A6-9DF8-FA401DD78751}">
  <ds:schemaRefs/>
</ds:datastoreItem>
</file>

<file path=customXml/itemProps11.xml><?xml version="1.0" encoding="utf-8"?>
<ds:datastoreItem xmlns:ds="http://schemas.openxmlformats.org/officeDocument/2006/customXml" ds:itemID="{1251F40C-BCDD-4CDC-BE7B-96EA12C1004B}">
  <ds:schemaRefs/>
</ds:datastoreItem>
</file>

<file path=customXml/itemProps12.xml><?xml version="1.0" encoding="utf-8"?>
<ds:datastoreItem xmlns:ds="http://schemas.openxmlformats.org/officeDocument/2006/customXml" ds:itemID="{D5DD74DE-0249-4E21-9412-AD7312444048}">
  <ds:schemaRefs/>
</ds:datastoreItem>
</file>

<file path=customXml/itemProps13.xml><?xml version="1.0" encoding="utf-8"?>
<ds:datastoreItem xmlns:ds="http://schemas.openxmlformats.org/officeDocument/2006/customXml" ds:itemID="{B64D4943-7137-412B-A880-8F73B9BD992F}">
  <ds:schemaRefs/>
</ds:datastoreItem>
</file>

<file path=customXml/itemProps14.xml><?xml version="1.0" encoding="utf-8"?>
<ds:datastoreItem xmlns:ds="http://schemas.openxmlformats.org/officeDocument/2006/customXml" ds:itemID="{622D61EE-CAE7-4FAF-AB43-CB9E2096248A}">
  <ds:schemaRefs/>
</ds:datastoreItem>
</file>

<file path=customXml/itemProps15.xml><?xml version="1.0" encoding="utf-8"?>
<ds:datastoreItem xmlns:ds="http://schemas.openxmlformats.org/officeDocument/2006/customXml" ds:itemID="{A114C256-0389-4A72-AD51-1E85D9CAF760}">
  <ds:schemaRefs/>
</ds:datastoreItem>
</file>

<file path=customXml/itemProps16.xml><?xml version="1.0" encoding="utf-8"?>
<ds:datastoreItem xmlns:ds="http://schemas.openxmlformats.org/officeDocument/2006/customXml" ds:itemID="{7135D3AB-CBF3-4078-8155-D30C7C2CE86E}">
  <ds:schemaRefs/>
</ds:datastoreItem>
</file>

<file path=customXml/itemProps2.xml><?xml version="1.0" encoding="utf-8"?>
<ds:datastoreItem xmlns:ds="http://schemas.openxmlformats.org/officeDocument/2006/customXml" ds:itemID="{4CAA293B-4D69-4778-93CD-FD8F1D2624F8}">
  <ds:schemaRefs/>
</ds:datastoreItem>
</file>

<file path=customXml/itemProps3.xml><?xml version="1.0" encoding="utf-8"?>
<ds:datastoreItem xmlns:ds="http://schemas.openxmlformats.org/officeDocument/2006/customXml" ds:itemID="{A312C18E-C0E3-40F2-A18B-1060F43E2DCA}">
  <ds:schemaRefs/>
</ds:datastoreItem>
</file>

<file path=customXml/itemProps4.xml><?xml version="1.0" encoding="utf-8"?>
<ds:datastoreItem xmlns:ds="http://schemas.openxmlformats.org/officeDocument/2006/customXml" ds:itemID="{93991D91-A65F-4E0F-BA59-96C07ACE04EF}">
  <ds:schemaRefs/>
</ds:datastoreItem>
</file>

<file path=customXml/itemProps5.xml><?xml version="1.0" encoding="utf-8"?>
<ds:datastoreItem xmlns:ds="http://schemas.openxmlformats.org/officeDocument/2006/customXml" ds:itemID="{6AFD58B6-C9A0-49AE-94C1-3EDAFD1122AE}">
  <ds:schemaRefs/>
</ds:datastoreItem>
</file>

<file path=customXml/itemProps6.xml><?xml version="1.0" encoding="utf-8"?>
<ds:datastoreItem xmlns:ds="http://schemas.openxmlformats.org/officeDocument/2006/customXml" ds:itemID="{461C2431-61B7-4E37-A159-EF4246A0C42F}">
  <ds:schemaRefs/>
</ds:datastoreItem>
</file>

<file path=customXml/itemProps7.xml><?xml version="1.0" encoding="utf-8"?>
<ds:datastoreItem xmlns:ds="http://schemas.openxmlformats.org/officeDocument/2006/customXml" ds:itemID="{0DD72721-2601-43BD-9E98-D4A8FECAE1C3}">
  <ds:schemaRefs/>
</ds:datastoreItem>
</file>

<file path=customXml/itemProps8.xml><?xml version="1.0" encoding="utf-8"?>
<ds:datastoreItem xmlns:ds="http://schemas.openxmlformats.org/officeDocument/2006/customXml" ds:itemID="{39CAFC56-E524-4D57-AC8C-7DD84F4C914E}">
  <ds:schemaRefs/>
</ds:datastoreItem>
</file>

<file path=customXml/itemProps9.xml><?xml version="1.0" encoding="utf-8"?>
<ds:datastoreItem xmlns:ds="http://schemas.openxmlformats.org/officeDocument/2006/customXml" ds:itemID="{B12E5527-D376-4AE8-9DBE-D41A18C62F35}">
  <ds:schemaRefs/>
</ds:datastoreItem>
</file>

<file path=docProps/app.xml><?xml version="1.0" encoding="utf-8"?>
<Properties xmlns="http://schemas.openxmlformats.org/officeDocument/2006/extended-properties" xmlns:vt="http://schemas.openxmlformats.org/officeDocument/2006/docPropsVTypes">
  <Template>office theme</Template>
  <TotalTime>1202</TotalTime>
  <Words>3413</Words>
  <Application>Microsoft Office PowerPoint</Application>
  <PresentationFormat>Widescreen</PresentationFormat>
  <Paragraphs>279</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Calibri Light</vt:lpstr>
      <vt:lpstr>Century</vt:lpstr>
      <vt:lpstr>Century Schoolbook</vt:lpstr>
      <vt:lpstr>Georgia</vt:lpstr>
      <vt:lpstr>Georgia, serif</vt:lpstr>
      <vt:lpstr>office theme</vt:lpstr>
      <vt:lpstr>2020-2021  General Election Senate Candidate  Orientation Session</vt:lpstr>
      <vt:lpstr>Candidate Orientation Topics</vt:lpstr>
      <vt:lpstr>Election Timeline</vt:lpstr>
      <vt:lpstr>Election Timeline</vt:lpstr>
      <vt:lpstr>Role of Senate: Duties &amp; Expectations</vt:lpstr>
      <vt:lpstr>Campaigning</vt:lpstr>
      <vt:lpstr>Voting &amp; the Ballot</vt:lpstr>
      <vt:lpstr>Rules &amp; Regulations</vt:lpstr>
      <vt:lpstr>Rules &amp; Regulations</vt:lpstr>
      <vt:lpstr>Rules &amp; Regulations</vt:lpstr>
      <vt:lpstr>Rules &amp; Regulations</vt:lpstr>
      <vt:lpstr>The Election</vt:lpstr>
      <vt:lpstr>Elections Complaints</vt:lpstr>
      <vt:lpstr>Expenditure Reports</vt:lpstr>
      <vt:lpstr>Expenditure Reports: Deadlines and Submission Types</vt:lpstr>
      <vt:lpstr>Expenditure Reports: Guidelines on Form</vt:lpstr>
      <vt:lpstr>Expenditure Reports: Guidelines on Form</vt:lpstr>
      <vt:lpstr>Expenditure Reports: Guidelines on Form</vt:lpstr>
      <vt:lpstr>Expenditure Reports: Guidelines on Form</vt:lpstr>
      <vt:lpstr>Expenditure Reports: Definition of Incomplete</vt:lpstr>
      <vt:lpstr>Expenditure Reports: Income Table</vt:lpstr>
      <vt:lpstr>Expenditure Reports: Income Table</vt:lpstr>
      <vt:lpstr>Expenditure Reports: Expenses Table</vt:lpstr>
      <vt:lpstr>Expenditure Reports: Expenses Table</vt:lpstr>
      <vt:lpstr>Expenditure Reports: Estimated Costs Table</vt:lpstr>
      <vt:lpstr>Expenditure Reports: Estimated Costs Table</vt:lpstr>
      <vt:lpstr>Expenditure Reports: Example</vt:lpstr>
      <vt:lpstr>Expenditure Reports: Example</vt:lpstr>
      <vt:lpstr>Expenditure Reports: Example</vt:lpstr>
      <vt:lpstr>Expenditure Reports: Questions to Ask</vt:lpstr>
      <vt:lpstr>Expenditure Reports:  Judicial Recommendations</vt:lpstr>
      <vt:lpstr>PowerPoint Presentation</vt:lpstr>
      <vt:lpstr>PowerPoint Presentation</vt:lpstr>
      <vt:lpstr>Expenditure Reports:  Itemized Budget</vt:lpstr>
      <vt:lpstr>Expenditure Reports: Questions</vt:lpstr>
      <vt:lpstr>Expenditure Reports: Questions</vt:lpstr>
      <vt:lpstr>Expenditure Reports: Questions</vt:lpstr>
      <vt:lpstr>Expenditure Reports: Questions</vt:lpstr>
      <vt:lpstr> Results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ASG Chief Justice, Julianna Tidwell</dc:creator>
  <cp:lastModifiedBy>Justyce Yuille</cp:lastModifiedBy>
  <cp:revision>1185</cp:revision>
  <dcterms:created xsi:type="dcterms:W3CDTF">2013-07-15T20:26:40Z</dcterms:created>
  <dcterms:modified xsi:type="dcterms:W3CDTF">2020-01-27T14:32:33Z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ExistingPresentation">
    <vt:lpwstr>Yes</vt:lpwstr>
  </property>
  <property fmtid="{D5CDD505-2E9C-101B-9397-08002B2CF9AE}" pid="3" name="PresentationVersion">
    <vt:lpwstr>2.0</vt:lpwstr>
  </property>
  <property fmtid="{D5CDD505-2E9C-101B-9397-08002B2CF9AE}" pid="4" name="PresentationID">
    <vt:lpwstr>571dfbcf85af4a3cbf2daad3a2b688e0</vt:lpwstr>
  </property>
</Properties>
</file>